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261" r:id="rId4"/>
    <p:sldId id="307" r:id="rId5"/>
    <p:sldId id="308" r:id="rId6"/>
    <p:sldId id="309" r:id="rId7"/>
    <p:sldId id="259" r:id="rId8"/>
    <p:sldId id="294" r:id="rId9"/>
    <p:sldId id="272" r:id="rId10"/>
    <p:sldId id="303" r:id="rId11"/>
    <p:sldId id="257" r:id="rId12"/>
    <p:sldId id="258" r:id="rId13"/>
    <p:sldId id="306" r:id="rId14"/>
    <p:sldId id="305" r:id="rId15"/>
    <p:sldId id="281" r:id="rId16"/>
    <p:sldId id="280" r:id="rId17"/>
    <p:sldId id="269" r:id="rId18"/>
    <p:sldId id="310" r:id="rId19"/>
    <p:sldId id="311" r:id="rId20"/>
    <p:sldId id="313" r:id="rId21"/>
    <p:sldId id="267" r:id="rId22"/>
    <p:sldId id="274" r:id="rId23"/>
    <p:sldId id="268" r:id="rId24"/>
    <p:sldId id="286" r:id="rId25"/>
    <p:sldId id="298" r:id="rId26"/>
    <p:sldId id="262" r:id="rId27"/>
    <p:sldId id="288" r:id="rId28"/>
    <p:sldId id="295" r:id="rId29"/>
    <p:sldId id="287" r:id="rId30"/>
    <p:sldId id="291" r:id="rId31"/>
    <p:sldId id="312" r:id="rId32"/>
    <p:sldId id="289" r:id="rId33"/>
    <p:sldId id="292" r:id="rId34"/>
    <p:sldId id="290" r:id="rId35"/>
    <p:sldId id="266" r:id="rId36"/>
    <p:sldId id="304" r:id="rId37"/>
    <p:sldId id="260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1"/>
    <a:srgbClr val="97E4FF"/>
    <a:srgbClr val="37CBFF"/>
    <a:srgbClr val="4A2B77"/>
    <a:srgbClr val="00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10.0.0.33\shared\Budget\Budget%20FY%202023\David's%20Files\Budget%20Pres%20Work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F-4692-B171-D1ACD95A75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F-4692-B171-D1ACD95A75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F-4692-B171-D1ACD95A75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F-4692-B171-D1ACD95A7584}"/>
              </c:ext>
            </c:extLst>
          </c:dPt>
          <c:dLbls>
            <c:dLbl>
              <c:idx val="0"/>
              <c:layout>
                <c:manualLayout>
                  <c:x val="-0.17608234454564159"/>
                  <c:y val="0.137239608839598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4E4F67-1250-472C-987E-3DAF76A34D44}" type="CELLRANGE">
                      <a:rPr lang="en-US" sz="1400" b="1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sz="1400" b="1" baseline="0"/>
                      <a:t>, </a:t>
                    </a:r>
                    <a:fld id="{5DF6D80D-AB54-4901-A162-702204121748}" type="VALUE">
                      <a:rPr lang="en-US" sz="1400" b="1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6940745310062"/>
                      <c:h val="0.274537197941667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F4F-4692-B171-D1ACD95A7584}"/>
                </c:ext>
              </c:extLst>
            </c:dLbl>
            <c:dLbl>
              <c:idx val="1"/>
              <c:layout>
                <c:manualLayout>
                  <c:x val="-0.19387544298898121"/>
                  <c:y val="-0.201303868004165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5E52FC-2543-4E66-95CB-49C4BF5AD005}" type="CELLRANGE">
                      <a:rPr lang="en-US" sz="1200" b="1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baseline="0"/>
                      <a:t>, </a:t>
                    </a:r>
                    <a:fld id="{FEC60F0F-1A5C-4CF1-B856-403A06BD08A1}" type="VALUE">
                      <a:rPr lang="en-US" sz="1200" b="1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81362410343869"/>
                      <c:h val="0.1650462220617846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F4F-4692-B171-D1ACD95A758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A8FAAF-7E2F-4DD9-AD43-26E163606450}" type="CELLRANGE">
                      <a:rPr lang="en-US" sz="1200" b="1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sz="1200" baseline="0"/>
                      <a:t>, </a:t>
                    </a:r>
                    <a:fld id="{C0752001-9693-4DEB-A27B-445F895CC85A}" type="VALUE">
                      <a:rPr lang="en-US" sz="1200" b="1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2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F4F-4692-B171-D1ACD95A7584}"/>
                </c:ext>
              </c:extLst>
            </c:dLbl>
            <c:dLbl>
              <c:idx val="3"/>
              <c:layout>
                <c:manualLayout>
                  <c:x val="0.10775366788828811"/>
                  <c:y val="0.115412496810266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B5AD51-72F1-4257-9F30-DE96991E5F02}" type="CELLRANGE">
                      <a:rPr lang="en-US" sz="1100" b="1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sz="1100" b="1" baseline="0"/>
                      <a:t>, </a:t>
                    </a:r>
                    <a:fld id="{277F24C4-E2C1-41B6-A408-F6BEB1AEA36F}" type="VALUE">
                      <a:rPr lang="en-US" sz="1100" b="1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1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18880704428073"/>
                      <c:h val="0.2123148767198763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F4F-4692-B171-D1ACD95A7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'Tax Bill split'!$C$7:$C$10</c:f>
              <c:strCache>
                <c:ptCount val="4"/>
                <c:pt idx="0">
                  <c:v>Highland Beach</c:v>
                </c:pt>
                <c:pt idx="1">
                  <c:v>County</c:v>
                </c:pt>
                <c:pt idx="2">
                  <c:v>County Schools</c:v>
                </c:pt>
                <c:pt idx="3">
                  <c:v>Special Districts</c:v>
                </c:pt>
              </c:strCache>
            </c:strRef>
          </c:cat>
          <c:val>
            <c:numRef>
              <c:f>'Tax Bill split'!$E$7:$E$10</c:f>
              <c:numCache>
                <c:formatCode>0%</c:formatCode>
                <c:ptCount val="4"/>
                <c:pt idx="0">
                  <c:v>0.21700295261537758</c:v>
                </c:pt>
                <c:pt idx="1">
                  <c:v>0.27744304650511997</c:v>
                </c:pt>
                <c:pt idx="2">
                  <c:v>0.40919137173827375</c:v>
                </c:pt>
                <c:pt idx="3">
                  <c:v>9.6362629141228673E-2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'Tax Bill split'!$C$7:$C$10</c15:f>
                <c15:dlblRangeCache>
                  <c:ptCount val="4"/>
                  <c:pt idx="0">
                    <c:v>Highland Beach</c:v>
                  </c:pt>
                  <c:pt idx="1">
                    <c:v>County</c:v>
                  </c:pt>
                  <c:pt idx="2">
                    <c:v>County Schools</c:v>
                  </c:pt>
                  <c:pt idx="3">
                    <c:v>Special Districts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6F4F-4692-B171-D1ACD95A758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'GF Graphs'!$C$84:$C$89</cx:f>
        <cx:lvl ptCount="6">
          <cx:pt idx="0">Preliminary revenues</cx:pt>
          <cx:pt idx="1">Adj Based on EDR</cx:pt>
          <cx:pt idx="2">Adj Based on Actuals</cx:pt>
          <cx:pt idx="3">Adj to Rate increase of 3%</cx:pt>
          <cx:pt idx="4">Pledge PR Surplus</cx:pt>
          <cx:pt idx="5">Adjusted revenues</cx:pt>
        </cx:lvl>
      </cx:strDim>
      <cx:numDim type="val">
        <cx:f>'GF Graphs'!$D$84:$D$89</cx:f>
        <cx:lvl ptCount="6" formatCode="_(&quot;$&quot;* #,##0_);_(&quot;$&quot;* \(#,##0\);_(&quot;$&quot;* &quot;-&quot;??_);_(@_)">
          <cx:pt idx="0">14075566</cx:pt>
          <cx:pt idx="1">34080</cx:pt>
          <cx:pt idx="2">-93435</cx:pt>
          <cx:pt idx="3">16264</cx:pt>
          <cx:pt idx="4">312524</cx:pt>
          <cx:pt idx="5">14344999</cx:pt>
        </cx:lvl>
      </cx:numDim>
    </cx:data>
  </cx:chartData>
  <cx:chart>
    <cx:title pos="t" align="ctr" overlay="0">
      <cx:tx>
        <cx:txData>
          <cx:v>General Fund Budget Revenue Adjustments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General Fund Budget Revenue Adjustments</a:t>
          </a:r>
        </a:p>
      </cx:txPr>
    </cx:title>
    <cx:plotArea>
      <cx:plotAreaRegion>
        <cx:series layoutId="waterfall" uniqueId="{1A2C8DC9-6100-4659-A6C3-41A8DAFD82CD}">
          <cx:dataLabels pos="outEnd"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</cx:axis>
      <cx:axis id="1" hidden="1">
        <cx:valScaling/>
        <cx:majorGridlines/>
        <cx:tickLabels/>
      </cx:axis>
    </cx:plotArea>
    <cx:legend pos="t" align="ctr" overlay="0"/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E0B80-AC6D-4878-BBA2-617EF8BDC04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F3FBFD-1C4D-468E-916F-B8D5E83C342F}">
      <dgm:prSet phldrT="[Text]"/>
      <dgm:spPr/>
      <dgm:t>
        <a:bodyPr/>
        <a:lstStyle/>
        <a:p>
          <a:r>
            <a:rPr lang="en-US" dirty="0"/>
            <a:t>August 4, 18, 25</a:t>
          </a:r>
        </a:p>
      </dgm:t>
    </dgm:pt>
    <dgm:pt modelId="{821D58CC-A8DE-468B-8A54-82EBF28D2CAC}" type="parTrans" cxnId="{D61FCAEA-4E64-431A-8DF1-7FA02E390A4F}">
      <dgm:prSet/>
      <dgm:spPr/>
      <dgm:t>
        <a:bodyPr/>
        <a:lstStyle/>
        <a:p>
          <a:endParaRPr lang="en-US"/>
        </a:p>
      </dgm:t>
    </dgm:pt>
    <dgm:pt modelId="{554D8F90-9BD8-4CD1-8C5D-C20BF0870A99}" type="sibTrans" cxnId="{D61FCAEA-4E64-431A-8DF1-7FA02E390A4F}">
      <dgm:prSet/>
      <dgm:spPr/>
      <dgm:t>
        <a:bodyPr/>
        <a:lstStyle/>
        <a:p>
          <a:endParaRPr lang="en-US"/>
        </a:p>
      </dgm:t>
    </dgm:pt>
    <dgm:pt modelId="{B00D603A-5153-47F2-911B-FBF96E1B3E30}">
      <dgm:prSet phldrT="[Text]"/>
      <dgm:spPr/>
      <dgm:t>
        <a:bodyPr/>
        <a:lstStyle/>
        <a:p>
          <a:r>
            <a:rPr lang="en-US" dirty="0"/>
            <a:t>Special Budget Meetings </a:t>
          </a:r>
          <a:endParaRPr lang="en-US" dirty="0">
            <a:solidFill>
              <a:srgbClr val="FF0000"/>
            </a:solidFill>
          </a:endParaRPr>
        </a:p>
      </dgm:t>
    </dgm:pt>
    <dgm:pt modelId="{6EAE873C-7A5D-466E-BDC1-6A44F9FE590E}" type="parTrans" cxnId="{D7A5EBEA-F847-4102-8200-C501AB8B1918}">
      <dgm:prSet/>
      <dgm:spPr/>
      <dgm:t>
        <a:bodyPr/>
        <a:lstStyle/>
        <a:p>
          <a:endParaRPr lang="en-US"/>
        </a:p>
      </dgm:t>
    </dgm:pt>
    <dgm:pt modelId="{1CC06F16-80C7-43D8-97FB-8031D8D57409}" type="sibTrans" cxnId="{D7A5EBEA-F847-4102-8200-C501AB8B1918}">
      <dgm:prSet/>
      <dgm:spPr/>
      <dgm:t>
        <a:bodyPr/>
        <a:lstStyle/>
        <a:p>
          <a:endParaRPr lang="en-US"/>
        </a:p>
      </dgm:t>
    </dgm:pt>
    <dgm:pt modelId="{47B58870-ED06-4CB3-8614-A2B5A584DF38}">
      <dgm:prSet phldrT="[Text]"/>
      <dgm:spPr/>
      <dgm:t>
        <a:bodyPr/>
        <a:lstStyle/>
        <a:p>
          <a:r>
            <a:rPr lang="en-US" dirty="0"/>
            <a:t>September 16</a:t>
          </a:r>
          <a:r>
            <a:rPr lang="en-US" baseline="30000" dirty="0"/>
            <a:t>th</a:t>
          </a:r>
          <a:endParaRPr lang="en-US" dirty="0"/>
        </a:p>
      </dgm:t>
    </dgm:pt>
    <dgm:pt modelId="{2FED3D1A-C65B-4758-8D74-472D9AF51117}" type="parTrans" cxnId="{579BD887-0E3C-45CF-A2F7-1698D79D13D5}">
      <dgm:prSet/>
      <dgm:spPr/>
      <dgm:t>
        <a:bodyPr/>
        <a:lstStyle/>
        <a:p>
          <a:endParaRPr lang="en-US"/>
        </a:p>
      </dgm:t>
    </dgm:pt>
    <dgm:pt modelId="{2F040D3E-41AF-4606-A821-2D048CD1405E}" type="sibTrans" cxnId="{579BD887-0E3C-45CF-A2F7-1698D79D13D5}">
      <dgm:prSet/>
      <dgm:spPr/>
      <dgm:t>
        <a:bodyPr/>
        <a:lstStyle/>
        <a:p>
          <a:endParaRPr lang="en-US"/>
        </a:p>
      </dgm:t>
    </dgm:pt>
    <dgm:pt modelId="{6F65049D-CCAF-4BD1-B01D-F4A0E5955FBE}">
      <dgm:prSet phldrT="[Text]"/>
      <dgm:spPr/>
      <dgm:t>
        <a:bodyPr/>
        <a:lstStyle/>
        <a:p>
          <a:r>
            <a:rPr lang="en-US" dirty="0"/>
            <a:t>September 6</a:t>
          </a:r>
          <a:r>
            <a:rPr lang="en-US" baseline="30000" dirty="0"/>
            <a:t>th</a:t>
          </a:r>
          <a:endParaRPr lang="en-US" dirty="0"/>
        </a:p>
      </dgm:t>
    </dgm:pt>
    <dgm:pt modelId="{1E14DBAD-C498-4C23-9027-E9F4E70FA187}" type="parTrans" cxnId="{40084D69-E808-4CD8-98F8-32CE53BC30D8}">
      <dgm:prSet/>
      <dgm:spPr/>
      <dgm:t>
        <a:bodyPr/>
        <a:lstStyle/>
        <a:p>
          <a:endParaRPr lang="en-US"/>
        </a:p>
      </dgm:t>
    </dgm:pt>
    <dgm:pt modelId="{4E997BED-B41A-4B1A-B974-DB8FE72AA86E}" type="sibTrans" cxnId="{40084D69-E808-4CD8-98F8-32CE53BC30D8}">
      <dgm:prSet/>
      <dgm:spPr/>
      <dgm:t>
        <a:bodyPr/>
        <a:lstStyle/>
        <a:p>
          <a:endParaRPr lang="en-US"/>
        </a:p>
      </dgm:t>
    </dgm:pt>
    <dgm:pt modelId="{F4A1E327-02FB-45A5-827B-1A341BA4AF1D}">
      <dgm:prSet phldrT="[Text]"/>
      <dgm:spPr/>
      <dgm:t>
        <a:bodyPr/>
        <a:lstStyle/>
        <a:p>
          <a:r>
            <a:rPr lang="en-US" dirty="0"/>
            <a:t>Public Hearing to tentatively adopt proposed millage and proposed budget</a:t>
          </a:r>
        </a:p>
      </dgm:t>
    </dgm:pt>
    <dgm:pt modelId="{D4A746D2-5EE8-4C91-B625-3D5974940FC5}" type="parTrans" cxnId="{560C41B3-10C5-46BB-A7F7-79BA3C739DB6}">
      <dgm:prSet/>
      <dgm:spPr/>
      <dgm:t>
        <a:bodyPr/>
        <a:lstStyle/>
        <a:p>
          <a:endParaRPr lang="en-US"/>
        </a:p>
      </dgm:t>
    </dgm:pt>
    <dgm:pt modelId="{9FEF1390-A865-4232-AA35-3E3CA60BFFF4}" type="sibTrans" cxnId="{560C41B3-10C5-46BB-A7F7-79BA3C739DB6}">
      <dgm:prSet/>
      <dgm:spPr/>
      <dgm:t>
        <a:bodyPr/>
        <a:lstStyle/>
        <a:p>
          <a:endParaRPr lang="en-US"/>
        </a:p>
      </dgm:t>
    </dgm:pt>
    <dgm:pt modelId="{E8B5D9CB-4483-4CF9-ADCF-05B95A8EF952}">
      <dgm:prSet phldrT="[Text]"/>
      <dgm:spPr/>
      <dgm:t>
        <a:bodyPr/>
        <a:lstStyle/>
        <a:p>
          <a:r>
            <a:rPr lang="en-US" dirty="0"/>
            <a:t>Budget Ad to newspaper</a:t>
          </a:r>
        </a:p>
      </dgm:t>
    </dgm:pt>
    <dgm:pt modelId="{3EB13893-1AEA-4127-8BE9-2E57F095D93E}" type="parTrans" cxnId="{8353D262-C216-4A2C-B621-A432CBB117BE}">
      <dgm:prSet/>
      <dgm:spPr/>
      <dgm:t>
        <a:bodyPr/>
        <a:lstStyle/>
        <a:p>
          <a:endParaRPr lang="en-US"/>
        </a:p>
      </dgm:t>
    </dgm:pt>
    <dgm:pt modelId="{02C67B1C-5CAA-4282-8C16-1A26A60CDDA8}" type="sibTrans" cxnId="{8353D262-C216-4A2C-B621-A432CBB117BE}">
      <dgm:prSet/>
      <dgm:spPr/>
      <dgm:t>
        <a:bodyPr/>
        <a:lstStyle/>
        <a:p>
          <a:endParaRPr lang="en-US"/>
        </a:p>
      </dgm:t>
    </dgm:pt>
    <dgm:pt modelId="{60FC1455-FF38-4179-933B-7A3E0E9DDA8A}">
      <dgm:prSet phldrT="[Text]"/>
      <dgm:spPr/>
      <dgm:t>
        <a:bodyPr/>
        <a:lstStyle/>
        <a:p>
          <a:r>
            <a:rPr lang="en-US" dirty="0"/>
            <a:t>September 21st</a:t>
          </a:r>
        </a:p>
      </dgm:t>
    </dgm:pt>
    <dgm:pt modelId="{E50C9926-170A-4360-95C6-3462814362ED}" type="parTrans" cxnId="{D5DF4ED8-CEB3-4ED0-9F3A-682DC548E483}">
      <dgm:prSet/>
      <dgm:spPr/>
      <dgm:t>
        <a:bodyPr/>
        <a:lstStyle/>
        <a:p>
          <a:endParaRPr lang="en-US"/>
        </a:p>
      </dgm:t>
    </dgm:pt>
    <dgm:pt modelId="{22406AD1-5338-4E6C-BDB4-B737BAC4644E}" type="sibTrans" cxnId="{D5DF4ED8-CEB3-4ED0-9F3A-682DC548E483}">
      <dgm:prSet/>
      <dgm:spPr/>
      <dgm:t>
        <a:bodyPr/>
        <a:lstStyle/>
        <a:p>
          <a:endParaRPr lang="en-US"/>
        </a:p>
      </dgm:t>
    </dgm:pt>
    <dgm:pt modelId="{6266969E-6E56-4C41-A567-7DFBEC905EB5}">
      <dgm:prSet phldrT="[Text]"/>
      <dgm:spPr/>
      <dgm:t>
        <a:bodyPr/>
        <a:lstStyle/>
        <a:p>
          <a:r>
            <a:rPr lang="en-US" dirty="0"/>
            <a:t>Town Commission adopts final budget, final millage</a:t>
          </a:r>
        </a:p>
      </dgm:t>
    </dgm:pt>
    <dgm:pt modelId="{7D861250-CE79-4198-848C-9474F1E20BAE}" type="parTrans" cxnId="{24A69A12-B6D7-4DAF-A388-B9D24244522D}">
      <dgm:prSet/>
      <dgm:spPr/>
      <dgm:t>
        <a:bodyPr/>
        <a:lstStyle/>
        <a:p>
          <a:endParaRPr lang="en-US"/>
        </a:p>
      </dgm:t>
    </dgm:pt>
    <dgm:pt modelId="{814B6006-10D2-493B-84B2-26FF2951D3D1}" type="sibTrans" cxnId="{24A69A12-B6D7-4DAF-A388-B9D24244522D}">
      <dgm:prSet/>
      <dgm:spPr/>
      <dgm:t>
        <a:bodyPr/>
        <a:lstStyle/>
        <a:p>
          <a:endParaRPr lang="en-US"/>
        </a:p>
      </dgm:t>
    </dgm:pt>
    <dgm:pt modelId="{EC11010A-E917-423D-B68A-9203672F5F9C}">
      <dgm:prSet phldrT="[Text]"/>
      <dgm:spPr/>
      <dgm:t>
        <a:bodyPr/>
        <a:lstStyle/>
        <a:p>
          <a:r>
            <a:rPr lang="en-US" dirty="0"/>
            <a:t>Setting tentative maximum millage rate</a:t>
          </a:r>
        </a:p>
      </dgm:t>
    </dgm:pt>
    <dgm:pt modelId="{65F1A864-4B8E-47E0-9043-9F15641C9BB3}" type="sibTrans" cxnId="{520DF1C2-EF18-4420-8052-EA4EEAF59090}">
      <dgm:prSet/>
      <dgm:spPr/>
      <dgm:t>
        <a:bodyPr/>
        <a:lstStyle/>
        <a:p>
          <a:endParaRPr lang="en-US"/>
        </a:p>
      </dgm:t>
    </dgm:pt>
    <dgm:pt modelId="{A7EA61BF-23B3-451B-AFDB-9A112EE64D53}" type="parTrans" cxnId="{520DF1C2-EF18-4420-8052-EA4EEAF59090}">
      <dgm:prSet/>
      <dgm:spPr/>
      <dgm:t>
        <a:bodyPr/>
        <a:lstStyle/>
        <a:p>
          <a:endParaRPr lang="en-US"/>
        </a:p>
      </dgm:t>
    </dgm:pt>
    <dgm:pt modelId="{8D3E1943-742A-47BF-AC3C-3DCE6B6BC1E0}">
      <dgm:prSet phldrT="[Text]"/>
      <dgm:spPr/>
      <dgm:t>
        <a:bodyPr/>
        <a:lstStyle/>
        <a:p>
          <a:r>
            <a:rPr lang="en-US" dirty="0"/>
            <a:t>July 7</a:t>
          </a:r>
          <a:r>
            <a:rPr lang="en-US" baseline="30000" dirty="0"/>
            <a:t>th</a:t>
          </a:r>
          <a:r>
            <a:rPr lang="en-US" dirty="0"/>
            <a:t> FAB Meeting </a:t>
          </a:r>
        </a:p>
      </dgm:t>
    </dgm:pt>
    <dgm:pt modelId="{53E7505F-E2BF-469D-85E6-786DEE63861A}" type="sibTrans" cxnId="{60106CCE-B123-4C94-88C4-6CE98721069A}">
      <dgm:prSet/>
      <dgm:spPr/>
      <dgm:t>
        <a:bodyPr/>
        <a:lstStyle/>
        <a:p>
          <a:endParaRPr lang="en-US"/>
        </a:p>
      </dgm:t>
    </dgm:pt>
    <dgm:pt modelId="{03148FA1-C2F2-4C25-B4B8-4636F7391ADE}" type="parTrans" cxnId="{60106CCE-B123-4C94-88C4-6CE98721069A}">
      <dgm:prSet/>
      <dgm:spPr/>
      <dgm:t>
        <a:bodyPr/>
        <a:lstStyle/>
        <a:p>
          <a:endParaRPr lang="en-US"/>
        </a:p>
      </dgm:t>
    </dgm:pt>
    <dgm:pt modelId="{AAA153AA-7D9E-47DA-A2EA-19D71394CFFB}">
      <dgm:prSet phldrT="[Text]"/>
      <dgm:spPr/>
      <dgm:t>
        <a:bodyPr/>
        <a:lstStyle/>
        <a:p>
          <a:r>
            <a:rPr lang="en-US" dirty="0"/>
            <a:t>Continued budget discussions</a:t>
          </a:r>
        </a:p>
      </dgm:t>
    </dgm:pt>
    <dgm:pt modelId="{DA1E612E-CDE8-4FA0-8A7B-7064C834EC14}" type="sibTrans" cxnId="{D18F6510-9CE6-435F-8BC5-C9C7D1A7425E}">
      <dgm:prSet/>
      <dgm:spPr/>
      <dgm:t>
        <a:bodyPr/>
        <a:lstStyle/>
        <a:p>
          <a:endParaRPr lang="en-US"/>
        </a:p>
      </dgm:t>
    </dgm:pt>
    <dgm:pt modelId="{0F093768-E099-42FE-A56D-60609D6C6B41}" type="parTrans" cxnId="{D18F6510-9CE6-435F-8BC5-C9C7D1A7425E}">
      <dgm:prSet/>
      <dgm:spPr/>
      <dgm:t>
        <a:bodyPr/>
        <a:lstStyle/>
        <a:p>
          <a:endParaRPr lang="en-US"/>
        </a:p>
      </dgm:t>
    </dgm:pt>
    <dgm:pt modelId="{1D36A3D3-FC5D-4FB1-8547-F6A9235B570F}">
      <dgm:prSet phldrT="[Text]"/>
      <dgm:spPr/>
      <dgm:t>
        <a:bodyPr/>
        <a:lstStyle/>
        <a:p>
          <a:r>
            <a:rPr lang="en-US" dirty="0"/>
            <a:t>July 19</a:t>
          </a:r>
          <a:r>
            <a:rPr lang="en-US" baseline="30000" dirty="0"/>
            <a:t>th</a:t>
          </a:r>
          <a:endParaRPr lang="en-US" dirty="0"/>
        </a:p>
      </dgm:t>
    </dgm:pt>
    <dgm:pt modelId="{32DA0017-633E-46D6-9940-458976E040C9}" type="sibTrans" cxnId="{4C3CEBC1-7814-41B1-B937-30C220B92E22}">
      <dgm:prSet/>
      <dgm:spPr/>
      <dgm:t>
        <a:bodyPr/>
        <a:lstStyle/>
        <a:p>
          <a:endParaRPr lang="en-US"/>
        </a:p>
      </dgm:t>
    </dgm:pt>
    <dgm:pt modelId="{7EEA129C-9A09-4612-8454-CFDAD9D114D9}" type="parTrans" cxnId="{4C3CEBC1-7814-41B1-B937-30C220B92E22}">
      <dgm:prSet/>
      <dgm:spPr/>
      <dgm:t>
        <a:bodyPr/>
        <a:lstStyle/>
        <a:p>
          <a:endParaRPr lang="en-US"/>
        </a:p>
      </dgm:t>
    </dgm:pt>
    <dgm:pt modelId="{F7B65001-62CA-412B-9E52-6CF5D0A2DDA9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reading of levy</a:t>
          </a:r>
        </a:p>
      </dgm:t>
    </dgm:pt>
    <dgm:pt modelId="{ECE301B1-55EB-4D16-AAA8-D33056A28B05}" type="sibTrans" cxnId="{88FD85AC-D42F-4F16-90DE-2B7CD2C4A9F5}">
      <dgm:prSet/>
      <dgm:spPr/>
      <dgm:t>
        <a:bodyPr/>
        <a:lstStyle/>
        <a:p>
          <a:endParaRPr lang="en-US"/>
        </a:p>
      </dgm:t>
    </dgm:pt>
    <dgm:pt modelId="{1A7D11E0-16AA-4C68-A44F-2A56695651F1}" type="parTrans" cxnId="{88FD85AC-D42F-4F16-90DE-2B7CD2C4A9F5}">
      <dgm:prSet/>
      <dgm:spPr/>
      <dgm:t>
        <a:bodyPr/>
        <a:lstStyle/>
        <a:p>
          <a:endParaRPr lang="en-US"/>
        </a:p>
      </dgm:t>
    </dgm:pt>
    <dgm:pt modelId="{74AB37DC-6D0C-47F4-BA7F-BB33CD45222D}" type="pres">
      <dgm:prSet presAssocID="{688E0B80-AC6D-4878-BBA2-617EF8BDC045}" presName="Name0" presStyleCnt="0">
        <dgm:presLayoutVars>
          <dgm:dir/>
          <dgm:resizeHandles val="exact"/>
        </dgm:presLayoutVars>
      </dgm:prSet>
      <dgm:spPr/>
    </dgm:pt>
    <dgm:pt modelId="{DA390996-E28A-404C-B9CD-E9D2E8DB9DD6}" type="pres">
      <dgm:prSet presAssocID="{8D3E1943-742A-47BF-AC3C-3DCE6B6BC1E0}" presName="node" presStyleLbl="node1" presStyleIdx="0" presStyleCnt="6">
        <dgm:presLayoutVars>
          <dgm:bulletEnabled val="1"/>
        </dgm:presLayoutVars>
      </dgm:prSet>
      <dgm:spPr/>
    </dgm:pt>
    <dgm:pt modelId="{3960358F-C4FD-488D-A63B-73CE374824A7}" type="pres">
      <dgm:prSet presAssocID="{53E7505F-E2BF-469D-85E6-786DEE63861A}" presName="sibTrans" presStyleLbl="sibTrans2D1" presStyleIdx="0" presStyleCnt="5"/>
      <dgm:spPr/>
    </dgm:pt>
    <dgm:pt modelId="{47E8E947-7716-48CB-9A7A-6BA239129E2B}" type="pres">
      <dgm:prSet presAssocID="{53E7505F-E2BF-469D-85E6-786DEE63861A}" presName="connectorText" presStyleLbl="sibTrans2D1" presStyleIdx="0" presStyleCnt="5"/>
      <dgm:spPr/>
    </dgm:pt>
    <dgm:pt modelId="{F5CDF8B2-C090-432F-8C84-26203352A299}" type="pres">
      <dgm:prSet presAssocID="{1D36A3D3-FC5D-4FB1-8547-F6A9235B570F}" presName="node" presStyleLbl="node1" presStyleIdx="1" presStyleCnt="6">
        <dgm:presLayoutVars>
          <dgm:bulletEnabled val="1"/>
        </dgm:presLayoutVars>
      </dgm:prSet>
      <dgm:spPr/>
    </dgm:pt>
    <dgm:pt modelId="{77668B87-6329-4FD0-A02D-51E5BEF9B0F5}" type="pres">
      <dgm:prSet presAssocID="{32DA0017-633E-46D6-9940-458976E040C9}" presName="sibTrans" presStyleLbl="sibTrans2D1" presStyleIdx="1" presStyleCnt="5"/>
      <dgm:spPr/>
    </dgm:pt>
    <dgm:pt modelId="{2C255112-E654-4C30-9F70-549C3A0EC90A}" type="pres">
      <dgm:prSet presAssocID="{32DA0017-633E-46D6-9940-458976E040C9}" presName="connectorText" presStyleLbl="sibTrans2D1" presStyleIdx="1" presStyleCnt="5"/>
      <dgm:spPr/>
    </dgm:pt>
    <dgm:pt modelId="{FBFCBC6B-7EFB-4F89-866C-644A1CB0186D}" type="pres">
      <dgm:prSet presAssocID="{34F3FBFD-1C4D-468E-916F-B8D5E83C342F}" presName="node" presStyleLbl="node1" presStyleIdx="2" presStyleCnt="6">
        <dgm:presLayoutVars>
          <dgm:bulletEnabled val="1"/>
        </dgm:presLayoutVars>
      </dgm:prSet>
      <dgm:spPr/>
    </dgm:pt>
    <dgm:pt modelId="{26F29C2F-8953-4B1A-AAA8-15ED92E84EFC}" type="pres">
      <dgm:prSet presAssocID="{554D8F90-9BD8-4CD1-8C5D-C20BF0870A99}" presName="sibTrans" presStyleLbl="sibTrans2D1" presStyleIdx="2" presStyleCnt="5"/>
      <dgm:spPr/>
    </dgm:pt>
    <dgm:pt modelId="{F5450300-0B0A-40C6-A931-AEB85EAE61E1}" type="pres">
      <dgm:prSet presAssocID="{554D8F90-9BD8-4CD1-8C5D-C20BF0870A99}" presName="connectorText" presStyleLbl="sibTrans2D1" presStyleIdx="2" presStyleCnt="5"/>
      <dgm:spPr/>
    </dgm:pt>
    <dgm:pt modelId="{0D22ECCB-408B-41EE-8AAA-E5141A6EF3AE}" type="pres">
      <dgm:prSet presAssocID="{6F65049D-CCAF-4BD1-B01D-F4A0E5955FBE}" presName="node" presStyleLbl="node1" presStyleIdx="3" presStyleCnt="6">
        <dgm:presLayoutVars>
          <dgm:bulletEnabled val="1"/>
        </dgm:presLayoutVars>
      </dgm:prSet>
      <dgm:spPr/>
    </dgm:pt>
    <dgm:pt modelId="{35AE2678-D4F4-48E2-8BA0-06B0C54CFC98}" type="pres">
      <dgm:prSet presAssocID="{4E997BED-B41A-4B1A-B974-DB8FE72AA86E}" presName="sibTrans" presStyleLbl="sibTrans2D1" presStyleIdx="3" presStyleCnt="5"/>
      <dgm:spPr/>
    </dgm:pt>
    <dgm:pt modelId="{483627FA-3AF9-4048-B514-5ADC08E8694A}" type="pres">
      <dgm:prSet presAssocID="{4E997BED-B41A-4B1A-B974-DB8FE72AA86E}" presName="connectorText" presStyleLbl="sibTrans2D1" presStyleIdx="3" presStyleCnt="5"/>
      <dgm:spPr/>
    </dgm:pt>
    <dgm:pt modelId="{6D562933-D46C-4EBB-982D-BD5D825E1415}" type="pres">
      <dgm:prSet presAssocID="{47B58870-ED06-4CB3-8614-A2B5A584DF38}" presName="node" presStyleLbl="node1" presStyleIdx="4" presStyleCnt="6">
        <dgm:presLayoutVars>
          <dgm:bulletEnabled val="1"/>
        </dgm:presLayoutVars>
      </dgm:prSet>
      <dgm:spPr/>
    </dgm:pt>
    <dgm:pt modelId="{D02EC27D-DC7E-4FD6-B379-1B3F1E76AB4F}" type="pres">
      <dgm:prSet presAssocID="{2F040D3E-41AF-4606-A821-2D048CD1405E}" presName="sibTrans" presStyleLbl="sibTrans2D1" presStyleIdx="4" presStyleCnt="5"/>
      <dgm:spPr/>
    </dgm:pt>
    <dgm:pt modelId="{9CBD9FFA-B708-4C00-9C81-B5C0B02E72EB}" type="pres">
      <dgm:prSet presAssocID="{2F040D3E-41AF-4606-A821-2D048CD1405E}" presName="connectorText" presStyleLbl="sibTrans2D1" presStyleIdx="4" presStyleCnt="5"/>
      <dgm:spPr/>
    </dgm:pt>
    <dgm:pt modelId="{768415E0-D957-408E-BD32-BA324718472F}" type="pres">
      <dgm:prSet presAssocID="{60FC1455-FF38-4179-933B-7A3E0E9DDA8A}" presName="node" presStyleLbl="node1" presStyleIdx="5" presStyleCnt="6">
        <dgm:presLayoutVars>
          <dgm:bulletEnabled val="1"/>
        </dgm:presLayoutVars>
      </dgm:prSet>
      <dgm:spPr/>
    </dgm:pt>
  </dgm:ptLst>
  <dgm:cxnLst>
    <dgm:cxn modelId="{FE316300-8DCD-4DD1-9C92-45BE933A1788}" type="presOf" srcId="{2F040D3E-41AF-4606-A821-2D048CD1405E}" destId="{D02EC27D-DC7E-4FD6-B379-1B3F1E76AB4F}" srcOrd="0" destOrd="0" presId="urn:microsoft.com/office/officeart/2005/8/layout/process1"/>
    <dgm:cxn modelId="{D18F6510-9CE6-435F-8BC5-C9C7D1A7425E}" srcId="{8D3E1943-742A-47BF-AC3C-3DCE6B6BC1E0}" destId="{AAA153AA-7D9E-47DA-A2EA-19D71394CFFB}" srcOrd="0" destOrd="0" parTransId="{0F093768-E099-42FE-A56D-60609D6C6B41}" sibTransId="{DA1E612E-CDE8-4FA0-8A7B-7064C834EC14}"/>
    <dgm:cxn modelId="{24A69A12-B6D7-4DAF-A388-B9D24244522D}" srcId="{60FC1455-FF38-4179-933B-7A3E0E9DDA8A}" destId="{6266969E-6E56-4C41-A567-7DFBEC905EB5}" srcOrd="0" destOrd="0" parTransId="{7D861250-CE79-4198-848C-9474F1E20BAE}" sibTransId="{814B6006-10D2-493B-84B2-26FF2951D3D1}"/>
    <dgm:cxn modelId="{110C1A1E-A11E-4165-B378-21719C07E499}" type="presOf" srcId="{688E0B80-AC6D-4878-BBA2-617EF8BDC045}" destId="{74AB37DC-6D0C-47F4-BA7F-BB33CD45222D}" srcOrd="0" destOrd="0" presId="urn:microsoft.com/office/officeart/2005/8/layout/process1"/>
    <dgm:cxn modelId="{7E4FBC2D-8FDB-44BE-B8B6-00805EA64DA8}" type="presOf" srcId="{32DA0017-633E-46D6-9940-458976E040C9}" destId="{77668B87-6329-4FD0-A02D-51E5BEF9B0F5}" srcOrd="0" destOrd="0" presId="urn:microsoft.com/office/officeart/2005/8/layout/process1"/>
    <dgm:cxn modelId="{9D024F3B-A9BA-4CFB-B797-3ABC9631019C}" type="presOf" srcId="{53E7505F-E2BF-469D-85E6-786DEE63861A}" destId="{47E8E947-7716-48CB-9A7A-6BA239129E2B}" srcOrd="1" destOrd="0" presId="urn:microsoft.com/office/officeart/2005/8/layout/process1"/>
    <dgm:cxn modelId="{FEBECE5F-D00D-455A-B114-CCBCC408EA52}" type="presOf" srcId="{B00D603A-5153-47F2-911B-FBF96E1B3E30}" destId="{FBFCBC6B-7EFB-4F89-866C-644A1CB0186D}" srcOrd="0" destOrd="1" presId="urn:microsoft.com/office/officeart/2005/8/layout/process1"/>
    <dgm:cxn modelId="{8353D262-C216-4A2C-B621-A432CBB117BE}" srcId="{47B58870-ED06-4CB3-8614-A2B5A584DF38}" destId="{E8B5D9CB-4483-4CF9-ADCF-05B95A8EF952}" srcOrd="0" destOrd="0" parTransId="{3EB13893-1AEA-4127-8BE9-2E57F095D93E}" sibTransId="{02C67B1C-5CAA-4282-8C16-1A26A60CDDA8}"/>
    <dgm:cxn modelId="{40084D69-E808-4CD8-98F8-32CE53BC30D8}" srcId="{688E0B80-AC6D-4878-BBA2-617EF8BDC045}" destId="{6F65049D-CCAF-4BD1-B01D-F4A0E5955FBE}" srcOrd="3" destOrd="0" parTransId="{1E14DBAD-C498-4C23-9027-E9F4E70FA187}" sibTransId="{4E997BED-B41A-4B1A-B974-DB8FE72AA86E}"/>
    <dgm:cxn modelId="{3114194A-5354-4C26-BE2A-D802328FB4D3}" type="presOf" srcId="{F7B65001-62CA-412B-9E52-6CF5D0A2DDA9}" destId="{F5CDF8B2-C090-432F-8C84-26203352A299}" srcOrd="0" destOrd="1" presId="urn:microsoft.com/office/officeart/2005/8/layout/process1"/>
    <dgm:cxn modelId="{2A67CB6D-76E9-441A-B583-3804D5A4C2EC}" type="presOf" srcId="{4E997BED-B41A-4B1A-B974-DB8FE72AA86E}" destId="{483627FA-3AF9-4048-B514-5ADC08E8694A}" srcOrd="1" destOrd="0" presId="urn:microsoft.com/office/officeart/2005/8/layout/process1"/>
    <dgm:cxn modelId="{D2B5414E-B43B-4452-AC4E-5569879C888D}" type="presOf" srcId="{554D8F90-9BD8-4CD1-8C5D-C20BF0870A99}" destId="{F5450300-0B0A-40C6-A931-AEB85EAE61E1}" srcOrd="1" destOrd="0" presId="urn:microsoft.com/office/officeart/2005/8/layout/process1"/>
    <dgm:cxn modelId="{80B21F72-C5B5-41FC-9011-AC681AE3CB05}" type="presOf" srcId="{2F040D3E-41AF-4606-A821-2D048CD1405E}" destId="{9CBD9FFA-B708-4C00-9C81-B5C0B02E72EB}" srcOrd="1" destOrd="0" presId="urn:microsoft.com/office/officeart/2005/8/layout/process1"/>
    <dgm:cxn modelId="{13915472-4F60-4A2F-9CBF-FF7940DD4B66}" type="presOf" srcId="{34F3FBFD-1C4D-468E-916F-B8D5E83C342F}" destId="{FBFCBC6B-7EFB-4F89-866C-644A1CB0186D}" srcOrd="0" destOrd="0" presId="urn:microsoft.com/office/officeart/2005/8/layout/process1"/>
    <dgm:cxn modelId="{4088EB78-5B39-4C18-B032-EC649728D727}" type="presOf" srcId="{E8B5D9CB-4483-4CF9-ADCF-05B95A8EF952}" destId="{6D562933-D46C-4EBB-982D-BD5D825E1415}" srcOrd="0" destOrd="1" presId="urn:microsoft.com/office/officeart/2005/8/layout/process1"/>
    <dgm:cxn modelId="{579BD887-0E3C-45CF-A2F7-1698D79D13D5}" srcId="{688E0B80-AC6D-4878-BBA2-617EF8BDC045}" destId="{47B58870-ED06-4CB3-8614-A2B5A584DF38}" srcOrd="4" destOrd="0" parTransId="{2FED3D1A-C65B-4758-8D74-472D9AF51117}" sibTransId="{2F040D3E-41AF-4606-A821-2D048CD1405E}"/>
    <dgm:cxn modelId="{7E15E48D-EEAD-4EA6-9E74-37D4AF70F496}" type="presOf" srcId="{60FC1455-FF38-4179-933B-7A3E0E9DDA8A}" destId="{768415E0-D957-408E-BD32-BA324718472F}" srcOrd="0" destOrd="0" presId="urn:microsoft.com/office/officeart/2005/8/layout/process1"/>
    <dgm:cxn modelId="{B071ED9E-B7B7-469F-88A4-9119F2AA2BF9}" type="presOf" srcId="{1D36A3D3-FC5D-4FB1-8547-F6A9235B570F}" destId="{F5CDF8B2-C090-432F-8C84-26203352A299}" srcOrd="0" destOrd="0" presId="urn:microsoft.com/office/officeart/2005/8/layout/process1"/>
    <dgm:cxn modelId="{7050F9A2-617C-4A9A-B4BF-F29A5DE009A1}" type="presOf" srcId="{554D8F90-9BD8-4CD1-8C5D-C20BF0870A99}" destId="{26F29C2F-8953-4B1A-AAA8-15ED92E84EFC}" srcOrd="0" destOrd="0" presId="urn:microsoft.com/office/officeart/2005/8/layout/process1"/>
    <dgm:cxn modelId="{88FD85AC-D42F-4F16-90DE-2B7CD2C4A9F5}" srcId="{1D36A3D3-FC5D-4FB1-8547-F6A9235B570F}" destId="{F7B65001-62CA-412B-9E52-6CF5D0A2DDA9}" srcOrd="0" destOrd="0" parTransId="{1A7D11E0-16AA-4C68-A44F-2A56695651F1}" sibTransId="{ECE301B1-55EB-4D16-AAA8-D33056A28B05}"/>
    <dgm:cxn modelId="{8A4790B1-2BC1-487A-BED1-80B6C2682A07}" type="presOf" srcId="{AAA153AA-7D9E-47DA-A2EA-19D71394CFFB}" destId="{DA390996-E28A-404C-B9CD-E9D2E8DB9DD6}" srcOrd="0" destOrd="1" presId="urn:microsoft.com/office/officeart/2005/8/layout/process1"/>
    <dgm:cxn modelId="{5DF0BEB1-735F-4CC6-8D44-61F78959782D}" type="presOf" srcId="{53E7505F-E2BF-469D-85E6-786DEE63861A}" destId="{3960358F-C4FD-488D-A63B-73CE374824A7}" srcOrd="0" destOrd="0" presId="urn:microsoft.com/office/officeart/2005/8/layout/process1"/>
    <dgm:cxn modelId="{560C41B3-10C5-46BB-A7F7-79BA3C739DB6}" srcId="{6F65049D-CCAF-4BD1-B01D-F4A0E5955FBE}" destId="{F4A1E327-02FB-45A5-827B-1A341BA4AF1D}" srcOrd="0" destOrd="0" parTransId="{D4A746D2-5EE8-4C91-B625-3D5974940FC5}" sibTransId="{9FEF1390-A865-4232-AA35-3E3CA60BFFF4}"/>
    <dgm:cxn modelId="{4C3CEBC1-7814-41B1-B937-30C220B92E22}" srcId="{688E0B80-AC6D-4878-BBA2-617EF8BDC045}" destId="{1D36A3D3-FC5D-4FB1-8547-F6A9235B570F}" srcOrd="1" destOrd="0" parTransId="{7EEA129C-9A09-4612-8454-CFDAD9D114D9}" sibTransId="{32DA0017-633E-46D6-9940-458976E040C9}"/>
    <dgm:cxn modelId="{520DF1C2-EF18-4420-8052-EA4EEAF59090}" srcId="{1D36A3D3-FC5D-4FB1-8547-F6A9235B570F}" destId="{EC11010A-E917-423D-B68A-9203672F5F9C}" srcOrd="1" destOrd="0" parTransId="{A7EA61BF-23B3-451B-AFDB-9A112EE64D53}" sibTransId="{65F1A864-4B8E-47E0-9043-9F15641C9BB3}"/>
    <dgm:cxn modelId="{76A644C7-814A-440E-8C0E-A960F0D996DD}" type="presOf" srcId="{4E997BED-B41A-4B1A-B974-DB8FE72AA86E}" destId="{35AE2678-D4F4-48E2-8BA0-06B0C54CFC98}" srcOrd="0" destOrd="0" presId="urn:microsoft.com/office/officeart/2005/8/layout/process1"/>
    <dgm:cxn modelId="{60106CCE-B123-4C94-88C4-6CE98721069A}" srcId="{688E0B80-AC6D-4878-BBA2-617EF8BDC045}" destId="{8D3E1943-742A-47BF-AC3C-3DCE6B6BC1E0}" srcOrd="0" destOrd="0" parTransId="{03148FA1-C2F2-4C25-B4B8-4636F7391ADE}" sibTransId="{53E7505F-E2BF-469D-85E6-786DEE63861A}"/>
    <dgm:cxn modelId="{14C45DD6-29CF-4A13-8685-0FCA0899BEDC}" type="presOf" srcId="{47B58870-ED06-4CB3-8614-A2B5A584DF38}" destId="{6D562933-D46C-4EBB-982D-BD5D825E1415}" srcOrd="0" destOrd="0" presId="urn:microsoft.com/office/officeart/2005/8/layout/process1"/>
    <dgm:cxn modelId="{D5DF4ED8-CEB3-4ED0-9F3A-682DC548E483}" srcId="{688E0B80-AC6D-4878-BBA2-617EF8BDC045}" destId="{60FC1455-FF38-4179-933B-7A3E0E9DDA8A}" srcOrd="5" destOrd="0" parTransId="{E50C9926-170A-4360-95C6-3462814362ED}" sibTransId="{22406AD1-5338-4E6C-BDB4-B737BAC4644E}"/>
    <dgm:cxn modelId="{C931E7E0-7DB7-49F7-B511-5CD6424B7D2F}" type="presOf" srcId="{F4A1E327-02FB-45A5-827B-1A341BA4AF1D}" destId="{0D22ECCB-408B-41EE-8AAA-E5141A6EF3AE}" srcOrd="0" destOrd="1" presId="urn:microsoft.com/office/officeart/2005/8/layout/process1"/>
    <dgm:cxn modelId="{D61FCAEA-4E64-431A-8DF1-7FA02E390A4F}" srcId="{688E0B80-AC6D-4878-BBA2-617EF8BDC045}" destId="{34F3FBFD-1C4D-468E-916F-B8D5E83C342F}" srcOrd="2" destOrd="0" parTransId="{821D58CC-A8DE-468B-8A54-82EBF28D2CAC}" sibTransId="{554D8F90-9BD8-4CD1-8C5D-C20BF0870A99}"/>
    <dgm:cxn modelId="{D7A5EBEA-F847-4102-8200-C501AB8B1918}" srcId="{34F3FBFD-1C4D-468E-916F-B8D5E83C342F}" destId="{B00D603A-5153-47F2-911B-FBF96E1B3E30}" srcOrd="0" destOrd="0" parTransId="{6EAE873C-7A5D-466E-BDC1-6A44F9FE590E}" sibTransId="{1CC06F16-80C7-43D8-97FB-8031D8D57409}"/>
    <dgm:cxn modelId="{59F8BCEC-3A88-4374-ABD9-0731A5D14DCF}" type="presOf" srcId="{32DA0017-633E-46D6-9940-458976E040C9}" destId="{2C255112-E654-4C30-9F70-549C3A0EC90A}" srcOrd="1" destOrd="0" presId="urn:microsoft.com/office/officeart/2005/8/layout/process1"/>
    <dgm:cxn modelId="{6E779CF3-AD56-4CAA-A5A5-F06505CD4186}" type="presOf" srcId="{6266969E-6E56-4C41-A567-7DFBEC905EB5}" destId="{768415E0-D957-408E-BD32-BA324718472F}" srcOrd="0" destOrd="1" presId="urn:microsoft.com/office/officeart/2005/8/layout/process1"/>
    <dgm:cxn modelId="{6227F3F4-578B-48DD-BA53-B1B6B1009C2B}" type="presOf" srcId="{EC11010A-E917-423D-B68A-9203672F5F9C}" destId="{F5CDF8B2-C090-432F-8C84-26203352A299}" srcOrd="0" destOrd="2" presId="urn:microsoft.com/office/officeart/2005/8/layout/process1"/>
    <dgm:cxn modelId="{AF1D72FD-98C6-4319-ADA3-3F12B32709DC}" type="presOf" srcId="{8D3E1943-742A-47BF-AC3C-3DCE6B6BC1E0}" destId="{DA390996-E28A-404C-B9CD-E9D2E8DB9DD6}" srcOrd="0" destOrd="0" presId="urn:microsoft.com/office/officeart/2005/8/layout/process1"/>
    <dgm:cxn modelId="{4FC125FF-B0A5-415E-BE94-B3338BAD925E}" type="presOf" srcId="{6F65049D-CCAF-4BD1-B01D-F4A0E5955FBE}" destId="{0D22ECCB-408B-41EE-8AAA-E5141A6EF3AE}" srcOrd="0" destOrd="0" presId="urn:microsoft.com/office/officeart/2005/8/layout/process1"/>
    <dgm:cxn modelId="{19F9B768-7841-42DB-B96B-67873820A539}" type="presParOf" srcId="{74AB37DC-6D0C-47F4-BA7F-BB33CD45222D}" destId="{DA390996-E28A-404C-B9CD-E9D2E8DB9DD6}" srcOrd="0" destOrd="0" presId="urn:microsoft.com/office/officeart/2005/8/layout/process1"/>
    <dgm:cxn modelId="{FA51704B-84E1-4BB4-9EF4-20FFD4CBDCBE}" type="presParOf" srcId="{74AB37DC-6D0C-47F4-BA7F-BB33CD45222D}" destId="{3960358F-C4FD-488D-A63B-73CE374824A7}" srcOrd="1" destOrd="0" presId="urn:microsoft.com/office/officeart/2005/8/layout/process1"/>
    <dgm:cxn modelId="{DA000A42-E691-4EB2-986C-62ADAE842898}" type="presParOf" srcId="{3960358F-C4FD-488D-A63B-73CE374824A7}" destId="{47E8E947-7716-48CB-9A7A-6BA239129E2B}" srcOrd="0" destOrd="0" presId="urn:microsoft.com/office/officeart/2005/8/layout/process1"/>
    <dgm:cxn modelId="{6B7CBE4B-DA2B-4A00-8FC1-8318EF46D3E8}" type="presParOf" srcId="{74AB37DC-6D0C-47F4-BA7F-BB33CD45222D}" destId="{F5CDF8B2-C090-432F-8C84-26203352A299}" srcOrd="2" destOrd="0" presId="urn:microsoft.com/office/officeart/2005/8/layout/process1"/>
    <dgm:cxn modelId="{8111AACD-2EA1-4ACC-B669-8D5924F19758}" type="presParOf" srcId="{74AB37DC-6D0C-47F4-BA7F-BB33CD45222D}" destId="{77668B87-6329-4FD0-A02D-51E5BEF9B0F5}" srcOrd="3" destOrd="0" presId="urn:microsoft.com/office/officeart/2005/8/layout/process1"/>
    <dgm:cxn modelId="{6A9F6F1A-7DAA-4E0C-8EF6-4EB0F858B2A2}" type="presParOf" srcId="{77668B87-6329-4FD0-A02D-51E5BEF9B0F5}" destId="{2C255112-E654-4C30-9F70-549C3A0EC90A}" srcOrd="0" destOrd="0" presId="urn:microsoft.com/office/officeart/2005/8/layout/process1"/>
    <dgm:cxn modelId="{F73DA4D8-441B-4739-A603-AAA3E10C3716}" type="presParOf" srcId="{74AB37DC-6D0C-47F4-BA7F-BB33CD45222D}" destId="{FBFCBC6B-7EFB-4F89-866C-644A1CB0186D}" srcOrd="4" destOrd="0" presId="urn:microsoft.com/office/officeart/2005/8/layout/process1"/>
    <dgm:cxn modelId="{32152BCB-F3DE-4760-BD20-FD9899667E9D}" type="presParOf" srcId="{74AB37DC-6D0C-47F4-BA7F-BB33CD45222D}" destId="{26F29C2F-8953-4B1A-AAA8-15ED92E84EFC}" srcOrd="5" destOrd="0" presId="urn:microsoft.com/office/officeart/2005/8/layout/process1"/>
    <dgm:cxn modelId="{147D1E24-EC9D-47C2-9AE8-49FBBFFB6240}" type="presParOf" srcId="{26F29C2F-8953-4B1A-AAA8-15ED92E84EFC}" destId="{F5450300-0B0A-40C6-A931-AEB85EAE61E1}" srcOrd="0" destOrd="0" presId="urn:microsoft.com/office/officeart/2005/8/layout/process1"/>
    <dgm:cxn modelId="{FECC2F10-2870-48BF-BA44-5B2461B9163C}" type="presParOf" srcId="{74AB37DC-6D0C-47F4-BA7F-BB33CD45222D}" destId="{0D22ECCB-408B-41EE-8AAA-E5141A6EF3AE}" srcOrd="6" destOrd="0" presId="urn:microsoft.com/office/officeart/2005/8/layout/process1"/>
    <dgm:cxn modelId="{DBBC5CEB-4556-479C-92F2-A309CD229ABA}" type="presParOf" srcId="{74AB37DC-6D0C-47F4-BA7F-BB33CD45222D}" destId="{35AE2678-D4F4-48E2-8BA0-06B0C54CFC98}" srcOrd="7" destOrd="0" presId="urn:microsoft.com/office/officeart/2005/8/layout/process1"/>
    <dgm:cxn modelId="{50FF0D4C-94B7-47FF-98F5-F27447901A9F}" type="presParOf" srcId="{35AE2678-D4F4-48E2-8BA0-06B0C54CFC98}" destId="{483627FA-3AF9-4048-B514-5ADC08E8694A}" srcOrd="0" destOrd="0" presId="urn:microsoft.com/office/officeart/2005/8/layout/process1"/>
    <dgm:cxn modelId="{4BAF5625-1759-4254-9D73-8AEA4843324C}" type="presParOf" srcId="{74AB37DC-6D0C-47F4-BA7F-BB33CD45222D}" destId="{6D562933-D46C-4EBB-982D-BD5D825E1415}" srcOrd="8" destOrd="0" presId="urn:microsoft.com/office/officeart/2005/8/layout/process1"/>
    <dgm:cxn modelId="{3A7D6D8E-19E4-4FFF-B2EA-4E5C146E1BF5}" type="presParOf" srcId="{74AB37DC-6D0C-47F4-BA7F-BB33CD45222D}" destId="{D02EC27D-DC7E-4FD6-B379-1B3F1E76AB4F}" srcOrd="9" destOrd="0" presId="urn:microsoft.com/office/officeart/2005/8/layout/process1"/>
    <dgm:cxn modelId="{CFD95611-9F88-4791-9AAC-963F18014DB4}" type="presParOf" srcId="{D02EC27D-DC7E-4FD6-B379-1B3F1E76AB4F}" destId="{9CBD9FFA-B708-4C00-9C81-B5C0B02E72EB}" srcOrd="0" destOrd="0" presId="urn:microsoft.com/office/officeart/2005/8/layout/process1"/>
    <dgm:cxn modelId="{9F1B5BFF-F7BF-4F95-B54B-17E2ABB76AE1}" type="presParOf" srcId="{74AB37DC-6D0C-47F4-BA7F-BB33CD45222D}" destId="{768415E0-D957-408E-BD32-BA324718472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90996-E28A-404C-B9CD-E9D2E8DB9DD6}">
      <dsp:nvSpPr>
        <dsp:cNvPr id="0" name=""/>
        <dsp:cNvSpPr/>
      </dsp:nvSpPr>
      <dsp:spPr>
        <a:xfrm>
          <a:off x="0" y="468254"/>
          <a:ext cx="1235942" cy="142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7</a:t>
          </a:r>
          <a:r>
            <a:rPr lang="en-US" sz="1400" kern="1200" baseline="30000" dirty="0"/>
            <a:t>th</a:t>
          </a:r>
          <a:r>
            <a:rPr lang="en-US" sz="1400" kern="1200" dirty="0"/>
            <a:t> FAB Meeting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Continued budget discussions</a:t>
          </a:r>
        </a:p>
      </dsp:txBody>
      <dsp:txXfrm>
        <a:off x="36200" y="504454"/>
        <a:ext cx="1163542" cy="1355218"/>
      </dsp:txXfrm>
    </dsp:sp>
    <dsp:sp modelId="{3960358F-C4FD-488D-A63B-73CE374824A7}">
      <dsp:nvSpPr>
        <dsp:cNvPr id="0" name=""/>
        <dsp:cNvSpPr/>
      </dsp:nvSpPr>
      <dsp:spPr>
        <a:xfrm>
          <a:off x="1359537" y="1028807"/>
          <a:ext cx="262019" cy="306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59537" y="1090110"/>
        <a:ext cx="183413" cy="183907"/>
      </dsp:txXfrm>
    </dsp:sp>
    <dsp:sp modelId="{F5CDF8B2-C090-432F-8C84-26203352A299}">
      <dsp:nvSpPr>
        <dsp:cNvPr id="0" name=""/>
        <dsp:cNvSpPr/>
      </dsp:nvSpPr>
      <dsp:spPr>
        <a:xfrm>
          <a:off x="1730320" y="468254"/>
          <a:ext cx="1235942" cy="142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19</a:t>
          </a:r>
          <a:r>
            <a:rPr lang="en-US" sz="1400" kern="1200" baseline="30000" dirty="0"/>
            <a:t>th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1</a:t>
          </a:r>
          <a:r>
            <a:rPr lang="en-US" sz="1100" kern="1200" baseline="30000" dirty="0"/>
            <a:t>st</a:t>
          </a:r>
          <a:r>
            <a:rPr lang="en-US" sz="1100" kern="1200" dirty="0"/>
            <a:t> reading of levy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Setting tentative maximum millage rate</a:t>
          </a:r>
        </a:p>
      </dsp:txBody>
      <dsp:txXfrm>
        <a:off x="1766520" y="504454"/>
        <a:ext cx="1163542" cy="1355218"/>
      </dsp:txXfrm>
    </dsp:sp>
    <dsp:sp modelId="{77668B87-6329-4FD0-A02D-51E5BEF9B0F5}">
      <dsp:nvSpPr>
        <dsp:cNvPr id="0" name=""/>
        <dsp:cNvSpPr/>
      </dsp:nvSpPr>
      <dsp:spPr>
        <a:xfrm>
          <a:off x="3089857" y="1028807"/>
          <a:ext cx="262019" cy="306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89857" y="1090110"/>
        <a:ext cx="183413" cy="183907"/>
      </dsp:txXfrm>
    </dsp:sp>
    <dsp:sp modelId="{FBFCBC6B-7EFB-4F89-866C-644A1CB0186D}">
      <dsp:nvSpPr>
        <dsp:cNvPr id="0" name=""/>
        <dsp:cNvSpPr/>
      </dsp:nvSpPr>
      <dsp:spPr>
        <a:xfrm>
          <a:off x="3460640" y="468254"/>
          <a:ext cx="1235942" cy="142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August 4, 18, 25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Special Budget Meetings </a:t>
          </a:r>
          <a:endParaRPr lang="en-US" sz="1100" kern="1200" dirty="0">
            <a:solidFill>
              <a:srgbClr val="FF0000"/>
            </a:solidFill>
          </a:endParaRPr>
        </a:p>
      </dsp:txBody>
      <dsp:txXfrm>
        <a:off x="3496840" y="504454"/>
        <a:ext cx="1163542" cy="1355218"/>
      </dsp:txXfrm>
    </dsp:sp>
    <dsp:sp modelId="{26F29C2F-8953-4B1A-AAA8-15ED92E84EFC}">
      <dsp:nvSpPr>
        <dsp:cNvPr id="0" name=""/>
        <dsp:cNvSpPr/>
      </dsp:nvSpPr>
      <dsp:spPr>
        <a:xfrm>
          <a:off x="4820177" y="1028807"/>
          <a:ext cx="262019" cy="306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820177" y="1090110"/>
        <a:ext cx="183413" cy="183907"/>
      </dsp:txXfrm>
    </dsp:sp>
    <dsp:sp modelId="{0D22ECCB-408B-41EE-8AAA-E5141A6EF3AE}">
      <dsp:nvSpPr>
        <dsp:cNvPr id="0" name=""/>
        <dsp:cNvSpPr/>
      </dsp:nvSpPr>
      <dsp:spPr>
        <a:xfrm>
          <a:off x="5190960" y="468254"/>
          <a:ext cx="1235942" cy="142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 6</a:t>
          </a:r>
          <a:r>
            <a:rPr lang="en-US" sz="1400" kern="1200" baseline="30000" dirty="0"/>
            <a:t>th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Public Hearing to tentatively adopt proposed millage and proposed budget</a:t>
          </a:r>
        </a:p>
      </dsp:txBody>
      <dsp:txXfrm>
        <a:off x="5227160" y="504454"/>
        <a:ext cx="1163542" cy="1355218"/>
      </dsp:txXfrm>
    </dsp:sp>
    <dsp:sp modelId="{35AE2678-D4F4-48E2-8BA0-06B0C54CFC98}">
      <dsp:nvSpPr>
        <dsp:cNvPr id="0" name=""/>
        <dsp:cNvSpPr/>
      </dsp:nvSpPr>
      <dsp:spPr>
        <a:xfrm>
          <a:off x="6550497" y="1028807"/>
          <a:ext cx="262019" cy="306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550497" y="1090110"/>
        <a:ext cx="183413" cy="183907"/>
      </dsp:txXfrm>
    </dsp:sp>
    <dsp:sp modelId="{6D562933-D46C-4EBB-982D-BD5D825E1415}">
      <dsp:nvSpPr>
        <dsp:cNvPr id="0" name=""/>
        <dsp:cNvSpPr/>
      </dsp:nvSpPr>
      <dsp:spPr>
        <a:xfrm>
          <a:off x="6921280" y="468254"/>
          <a:ext cx="1235942" cy="142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 16</a:t>
          </a:r>
          <a:r>
            <a:rPr lang="en-US" sz="1400" kern="1200" baseline="30000" dirty="0"/>
            <a:t>th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Budget Ad to newspaper</a:t>
          </a:r>
        </a:p>
      </dsp:txBody>
      <dsp:txXfrm>
        <a:off x="6957480" y="504454"/>
        <a:ext cx="1163542" cy="1355218"/>
      </dsp:txXfrm>
    </dsp:sp>
    <dsp:sp modelId="{D02EC27D-DC7E-4FD6-B379-1B3F1E76AB4F}">
      <dsp:nvSpPr>
        <dsp:cNvPr id="0" name=""/>
        <dsp:cNvSpPr/>
      </dsp:nvSpPr>
      <dsp:spPr>
        <a:xfrm>
          <a:off x="8280817" y="1028807"/>
          <a:ext cx="262019" cy="306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280817" y="1090110"/>
        <a:ext cx="183413" cy="183907"/>
      </dsp:txXfrm>
    </dsp:sp>
    <dsp:sp modelId="{768415E0-D957-408E-BD32-BA324718472F}">
      <dsp:nvSpPr>
        <dsp:cNvPr id="0" name=""/>
        <dsp:cNvSpPr/>
      </dsp:nvSpPr>
      <dsp:spPr>
        <a:xfrm>
          <a:off x="8651600" y="468254"/>
          <a:ext cx="1235942" cy="1427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 21st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Town Commission adopts final budget, final millage</a:t>
          </a:r>
        </a:p>
      </dsp:txBody>
      <dsp:txXfrm>
        <a:off x="8687800" y="504454"/>
        <a:ext cx="1163542" cy="135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BD21041-2E40-4C9C-8C7B-FE3FD64BE20C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93AF366-5870-463C-8194-0ED8C5C75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9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8A58-4594-481F-9D3C-86957553D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D66C-7E42-4F16-97F6-5CCE0CFF6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C6C7-0685-4D1F-B8F9-EDFAAF64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B01-D833-40F9-95BC-AD1169CBB753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1B7B-A609-4649-99A1-0EF19385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338FA-7717-4CF5-BC09-28320796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0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D8F0-FBD7-49AA-8CCE-4B66E7BE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2633E-0764-4805-821F-8C34017D8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E03C-C50B-487D-9D1B-7B89C745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94A-DFF6-471F-8B65-5AA377BDC6AC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7E18E-A516-44AA-B894-16F3EAB1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BE93-90C6-4AFA-80C9-8A276CD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8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6E9F2-9E50-4ECE-8DC9-FA227D2C8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F41B4-F633-4746-9842-676A5E6C3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F3CF-C192-4646-93F4-AE0C6DC0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A062-1226-4EE0-96FD-3D256FF2421C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B8A9-A895-48B4-B987-24991D9F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4D40E-DB35-4032-AB8A-CF29A6B1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F058-84D7-4919-866F-48DCAE9D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1239-8E71-4C59-989A-A1961260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079C-5E46-44EB-BBB3-0303D06D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18D-21D1-433F-82D4-45E2E6437B9D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E096-E41A-456D-A3BF-F5391DC9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D0BC-8544-4FE8-8E60-AD92D5AB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3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7147-8CB7-4556-BF52-FD43A83A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65777-2ECF-4CF4-92C3-1CCB417ED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C368-8131-43E1-9EA4-3031D8FB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265-1558-4721-810A-0942FB83362A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02235-2837-4443-9D5F-AC7CCC21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BD732-10BE-4B33-B898-096E5262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7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301B-6F28-4F24-BDE4-060B2C78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1E36-754A-4BA8-8219-70CC6740A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8AB5E-C927-4CC9-BE4E-03F01D44B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81457-1A2E-48F3-AC9A-9A7A7CF9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1C8E-0202-46AB-9732-79C98B3D55AD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471C9-DDE8-440F-8FE4-7948533B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6568A-3099-4920-B6DB-091C25C2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4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A08C-289B-4D5B-9E4E-EBCC6D17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DF387-F740-440B-BDF8-7BE015D7D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FE768-3B3B-4F69-AABC-73F1B8819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A2D87-5B19-4971-A9E8-BA37B3A2C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D19CC-649F-4C2B-80FA-EEC85CAF2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FD8C7-5A18-47A9-AA37-D4B229B1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5A5F-AB25-459E-A074-8598FFD59EAB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72D8E-225F-4EFF-9561-A75B50BC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31738-F8C0-40AA-9C17-98227C27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5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EF9B-EDF0-47D4-8F23-25B7FA09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849E4-598D-46E2-8948-31CC5524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89715-9C3F-4F57-871D-323FC527674E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2A765-536A-4AE0-BC53-BAC673DB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51FE-6C8A-4437-9C2B-06234F18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B7F60-5D63-4955-96D0-B3B42F34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DA25-8E8B-485C-8A07-2CC07AB4E81A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06EAD-17E5-427C-87B2-F9A21084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C424-5893-4BA7-83DE-EF21A8D5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5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A069-B023-409E-B17A-7453FB59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6EB52-25C6-41DB-A59B-0CEEECE52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063C9-7B6E-4A4E-89C2-B7401FAC3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C0BE4-4FB4-4FE1-BD87-C92B9BEB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A8D2-157A-4F14-ADD3-FD4E5B8FC292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E8AC4-C5CF-4342-A6A9-FE0E430F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040C1-1E6C-46E4-A6B0-9FA5A5E9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47F1-95BA-4DF2-94B3-795C796C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CC436-93DE-4ABB-80C0-67024340D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26DAD-2D6A-4E09-BDDB-D7761A150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9218B-1048-44FE-80CF-C0C1F80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3E0A-1ED7-4875-84A0-35F4F5539EA1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EFCEC-13A8-4975-AFB4-D42FB634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00C0-3D76-40B0-851A-21D8865D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22FEC-2994-4C55-8D39-46CEFFA7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3E805-C6EB-46FC-9FAE-EFE6ED8D6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976BB-4B8F-4029-A63A-7B70178EF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9118-90C6-4E6D-A8BB-545738DD5472}" type="datetime1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A357-E703-4893-A9FF-BCD1E92E4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"Working to enhance our 3 miles of paradise"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5EDF-B784-4331-A86B-D493C0D6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7AAC-CF1C-4E72-8331-9D3B5E35F0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7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E2B5-A3F7-4FB0-A3B9-D669090FE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311" y="419450"/>
            <a:ext cx="8858774" cy="1706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Overview of Proposed FY 2023 Operating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5701B-EFDB-4073-8E5A-226F7474F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9868" y="2104212"/>
            <a:ext cx="2340528" cy="4924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4A2B77"/>
                </a:solidFill>
              </a:rPr>
              <a:t>September 6,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D257A-40E8-4409-AFE0-E502C4AB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6" y="397751"/>
            <a:ext cx="2026990" cy="2026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A10C9-6B9E-4DD4-8AAA-F3E33F90D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26" y="2586150"/>
            <a:ext cx="7046751" cy="35674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85B94-0E03-27A0-DF4F-B7AC0874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i="1" dirty="0"/>
              <a:t>"Working to Enhance … 3 Miles of Paradise"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CC3DC-F806-C338-3769-8EC789E5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7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044117" y="544639"/>
            <a:ext cx="8103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Total Millage Rate:  Highland Beach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		</a:t>
            </a:r>
            <a:r>
              <a:rPr lang="en-US" sz="28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Proposed FY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76049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F0A23-3A95-4E7C-9CD6-219A4089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3074" y="6356350"/>
            <a:ext cx="590725" cy="365125"/>
          </a:xfrm>
        </p:spPr>
        <p:txBody>
          <a:bodyPr/>
          <a:lstStyle/>
          <a:p>
            <a:fld id="{28F97AAC-CF1C-4E72-8331-9D3B5E35F0AC}" type="slidenum">
              <a:rPr lang="en-US" sz="1400" b="1" smtClean="0"/>
              <a:t>10</a:t>
            </a:fld>
            <a:endParaRPr lang="en-US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315D8-78F4-45FF-A031-F6C06F36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5" y="177912"/>
            <a:ext cx="1709611" cy="170961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23BECA-B2B0-1D49-2711-A4A66672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BD5462-8475-BA2F-B281-3490CDD0C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91105"/>
              </p:ext>
            </p:extLst>
          </p:nvPr>
        </p:nvGraphicFramePr>
        <p:xfrm>
          <a:off x="1410554" y="2148635"/>
          <a:ext cx="3824551" cy="3299194"/>
        </p:xfrm>
        <a:graphic>
          <a:graphicData uri="http://schemas.openxmlformats.org/drawingml/2006/table">
            <a:tbl>
              <a:tblPr/>
              <a:tblGrid>
                <a:gridCol w="2749447">
                  <a:extLst>
                    <a:ext uri="{9D8B030D-6E8A-4147-A177-3AD203B41FA5}">
                      <a16:colId xmlns:a16="http://schemas.microsoft.com/office/drawing/2014/main" val="1382364363"/>
                    </a:ext>
                  </a:extLst>
                </a:gridCol>
                <a:gridCol w="1075104">
                  <a:extLst>
                    <a:ext uri="{9D8B030D-6E8A-4147-A177-3AD203B41FA5}">
                      <a16:colId xmlns:a16="http://schemas.microsoft.com/office/drawing/2014/main" val="66452473"/>
                    </a:ext>
                  </a:extLst>
                </a:gridCol>
              </a:tblGrid>
              <a:tr h="241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Taxing Authority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Millage Rate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59501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Highland Beach Operating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773553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Highland Beach Debt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0.3581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91686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 County Operating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4.7815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671021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 County Debt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333559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Board - Local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3.248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497038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Board - State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3.627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257053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SFWMD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852154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SFWMD - Okeechobee Basin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0.1146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671365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SFWMD - Everglades Const.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0.0365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746594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 Services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0.6233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246788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 District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0.7261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552294"/>
                  </a:ext>
                </a:extLst>
              </a:tr>
              <a:tr h="241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 Inland Navigation District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513598"/>
                  </a:ext>
                </a:extLst>
              </a:tr>
              <a:tr h="234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16.916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1512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E65958-D564-4D56-B074-D9966B5014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345770"/>
              </p:ext>
            </p:extLst>
          </p:nvPr>
        </p:nvGraphicFramePr>
        <p:xfrm>
          <a:off x="6095999" y="2189639"/>
          <a:ext cx="4366986" cy="329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78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502826" y="458405"/>
            <a:ext cx="734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Town’s Taxable Assessed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43949" y="6065269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8FED9-FF6A-42DB-9A3D-2DF20B22778C}"/>
              </a:ext>
            </a:extLst>
          </p:cNvPr>
          <p:cNvSpPr txBox="1"/>
          <p:nvPr/>
        </p:nvSpPr>
        <p:spPr>
          <a:xfrm>
            <a:off x="828762" y="2015342"/>
            <a:ext cx="2983821" cy="286232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13.75 % Change in Taxable Value (1 Year)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5.52% Average Annual Change in Taxable Value  (5 Years)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6.01% Average Annual Change in Taxable Value (10 Years)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Increase in assessed value by 2.7% from June to July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69553C-3C3F-4C59-866B-FBB3D5A04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1" y="177912"/>
            <a:ext cx="1751556" cy="1751556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5DE0DE-02F2-59FF-42A8-40BE908C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E4DB56F-85BB-6F58-82B7-2EE89DD4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7C22A-41C5-BFB5-F37B-79EE4B5F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353" y="1178583"/>
            <a:ext cx="6742760" cy="3823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D16B6-6F9B-C938-CD05-4482525EA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779" y="5140721"/>
            <a:ext cx="476885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3523374" y="400017"/>
            <a:ext cx="600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Town’s Proposed Tax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76049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9CB2D-DF91-4AD3-948A-01B8985EE7B6}"/>
              </a:ext>
            </a:extLst>
          </p:cNvPr>
          <p:cNvSpPr txBox="1"/>
          <p:nvPr/>
        </p:nvSpPr>
        <p:spPr>
          <a:xfrm>
            <a:off x="1061378" y="4355147"/>
            <a:ext cx="2119647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Total  Millage Rate Change of  </a:t>
            </a:r>
            <a:r>
              <a:rPr lang="en-US" dirty="0">
                <a:solidFill>
                  <a:srgbClr val="FF0000"/>
                </a:solidFill>
              </a:rPr>
              <a:t>-1.0%</a:t>
            </a:r>
            <a:r>
              <a:rPr lang="en-US" dirty="0"/>
              <a:t> as compared to prior 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E315D8-78F4-45FF-A031-F6C06F36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5" y="177912"/>
            <a:ext cx="1709611" cy="170961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B28C27A-3894-3D91-8925-BE61E6F2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0CC4-8FC6-AD4B-E942-6C368CD16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01" y="1591120"/>
            <a:ext cx="7246242" cy="374375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49DF5B-997A-3EC1-313E-9519AA12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7FA08-59CE-7451-C6C6-1BDDF5B20BAB}"/>
              </a:ext>
            </a:extLst>
          </p:cNvPr>
          <p:cNvSpPr txBox="1"/>
          <p:nvPr/>
        </p:nvSpPr>
        <p:spPr>
          <a:xfrm>
            <a:off x="1061379" y="1887523"/>
            <a:ext cx="2119647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Maximum not to exceed millage set at 3.6000 on July 19</a:t>
            </a:r>
            <a:r>
              <a:rPr lang="en-US" baseline="30000" dirty="0"/>
              <a:t>th</a:t>
            </a:r>
            <a:r>
              <a:rPr lang="en-US" dirty="0"/>
              <a:t> meeting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CA7777-45F3-2F22-2F70-EC4430D7A2D4}"/>
              </a:ext>
            </a:extLst>
          </p:cNvPr>
          <p:cNvSpPr/>
          <p:nvPr/>
        </p:nvSpPr>
        <p:spPr>
          <a:xfrm>
            <a:off x="9797882" y="1247614"/>
            <a:ext cx="1709610" cy="856281"/>
          </a:xfrm>
          <a:prstGeom prst="cloudCallout">
            <a:avLst>
              <a:gd name="adj1" fmla="val -13127"/>
              <a:gd name="adj2" fmla="val 815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Maximum Millage adjusted Debt to 0.3706 mills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ADA19-1F27-2652-8EA0-D20BE292FC38}"/>
              </a:ext>
            </a:extLst>
          </p:cNvPr>
          <p:cNvSpPr txBox="1"/>
          <p:nvPr/>
        </p:nvSpPr>
        <p:spPr>
          <a:xfrm>
            <a:off x="1061377" y="3232843"/>
            <a:ext cx="2119647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Proposed millage remains at 3.5875 mills</a:t>
            </a:r>
          </a:p>
        </p:txBody>
      </p:sp>
    </p:spTree>
    <p:extLst>
      <p:ext uri="{BB962C8B-B14F-4D97-AF65-F5344CB8AC3E}">
        <p14:creationId xmlns:p14="http://schemas.microsoft.com/office/powerpoint/2010/main" val="220570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F15B7B-339E-4CA3-B16E-E46B0A39C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" y="177912"/>
            <a:ext cx="1768334" cy="1768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FE193-2418-4C8E-8DF3-CF2B88941153}"/>
              </a:ext>
            </a:extLst>
          </p:cNvPr>
          <p:cNvSpPr txBox="1"/>
          <p:nvPr/>
        </p:nvSpPr>
        <p:spPr>
          <a:xfrm>
            <a:off x="2328620" y="531582"/>
            <a:ext cx="930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Preliminary FY2023 General Fund Revenues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71F47-BE0A-0A57-AB11-ECAB527E3D51}"/>
              </a:ext>
            </a:extLst>
          </p:cNvPr>
          <p:cNvSpPr txBox="1"/>
          <p:nvPr/>
        </p:nvSpPr>
        <p:spPr>
          <a:xfrm>
            <a:off x="716797" y="2014780"/>
            <a:ext cx="32933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Slight increase in preliminary revenues (Local Option Gas Tax, Revenue Sharing, etc.) based upon latest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preliminary revenues for certification, copies &amp; Lien Search, and other miscellaneous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Slight increase in preliminary revenues for 3% increase in Garbage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50"/>
                </a:solidFill>
              </a:rPr>
              <a:t>Pledge $313K from the FY2022 surplus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D46FA82-5F41-B9AA-92E1-8D855E96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20EF4B-EAF7-10CF-35BB-C7516D9B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39B3FAC-04B9-A8D0-DF88-4F890234BC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88016276"/>
                  </p:ext>
                </p:extLst>
              </p:nvPr>
            </p:nvGraphicFramePr>
            <p:xfrm>
              <a:off x="4717674" y="1259695"/>
              <a:ext cx="5988049" cy="32924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39B3FAC-04B9-A8D0-DF88-4F890234BC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7674" y="1259695"/>
                <a:ext cx="5988049" cy="329247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714DBE0D-0E0E-6CB3-EEF5-7259FB85DE20}"/>
              </a:ext>
            </a:extLst>
          </p:cNvPr>
          <p:cNvSpPr/>
          <p:nvPr/>
        </p:nvSpPr>
        <p:spPr>
          <a:xfrm rot="5400000">
            <a:off x="7733309" y="3192309"/>
            <a:ext cx="237267" cy="33667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91A14-65A2-E0FA-ABE1-8E4C56215D1B}"/>
              </a:ext>
            </a:extLst>
          </p:cNvPr>
          <p:cNvSpPr txBox="1"/>
          <p:nvPr/>
        </p:nvSpPr>
        <p:spPr>
          <a:xfrm>
            <a:off x="6768885" y="5071820"/>
            <a:ext cx="229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Net Change: $269,433</a:t>
            </a:r>
          </a:p>
        </p:txBody>
      </p:sp>
    </p:spTree>
    <p:extLst>
      <p:ext uri="{BB962C8B-B14F-4D97-AF65-F5344CB8AC3E}">
        <p14:creationId xmlns:p14="http://schemas.microsoft.com/office/powerpoint/2010/main" val="336346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F15B7B-339E-4CA3-B16E-E46B0A39C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" y="177912"/>
            <a:ext cx="1768334" cy="1768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FE193-2418-4C8E-8DF3-CF2B88941153}"/>
              </a:ext>
            </a:extLst>
          </p:cNvPr>
          <p:cNvSpPr txBox="1"/>
          <p:nvPr/>
        </p:nvSpPr>
        <p:spPr>
          <a:xfrm>
            <a:off x="2328620" y="531582"/>
            <a:ext cx="930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General Fund Revenues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71F47-BE0A-0A57-AB11-ECAB527E3D51}"/>
              </a:ext>
            </a:extLst>
          </p:cNvPr>
          <p:cNvSpPr txBox="1"/>
          <p:nvPr/>
        </p:nvSpPr>
        <p:spPr>
          <a:xfrm>
            <a:off x="716797" y="2014780"/>
            <a:ext cx="3897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 Valorem (Property Tax) continues to represent over 77% of General Revenues.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Miscellaneous revenues are administrative reimbursements from other funds (Water, Sewer, Building) to cover shared expenditures.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Intergovernmental revenues are shared revenues from the State (Gas Tax, Sales Tax,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General Fund Change of $269,433 or 1.9% compared to original preliminary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D46FA82-5F41-B9AA-92E1-8D855E96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20EF4B-EAF7-10CF-35BB-C7516D9B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11173-65BF-506B-CF1B-A90E00627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400" y="1184865"/>
            <a:ext cx="6864691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4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165888" y="262368"/>
            <a:ext cx="9386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General Fund Revenues (Cont.)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4442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F15B7B-339E-4CA3-B16E-E46B0A39C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" y="177912"/>
            <a:ext cx="1768334" cy="1768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FE75C-8574-91B9-483C-4013173DF470}"/>
              </a:ext>
            </a:extLst>
          </p:cNvPr>
          <p:cNvSpPr txBox="1"/>
          <p:nvPr/>
        </p:nvSpPr>
        <p:spPr>
          <a:xfrm>
            <a:off x="763292" y="2138766"/>
            <a:ext cx="3456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Change in Property Taxes (Ad Valorem)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Minor adjustments to other sources of revenue based on the most recent EDR (Economic &amp; Demographic Research)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Pledge from anticipated FY2022 Surplus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816CAF1-069D-A172-6FA5-A75BC112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DC6E5C-7B8A-E8CB-1E04-D3085BEA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3F12A-FDC9-1B77-39FB-BA327E7B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94" y="1100272"/>
            <a:ext cx="680085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1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311395" y="599778"/>
            <a:ext cx="870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General Fund Expenditures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741F1C-53E8-E259-3B42-0BB589B0809D}"/>
              </a:ext>
            </a:extLst>
          </p:cNvPr>
          <p:cNvSpPr txBox="1"/>
          <p:nvPr/>
        </p:nvSpPr>
        <p:spPr>
          <a:xfrm>
            <a:off x="623807" y="2010905"/>
            <a:ext cx="4070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Salaries &amp; Related 37% of the total budget. The estimated increase in budget is based on full staffing levels (4 additional FTEs) plus an anticipated merit increase and increase in healthcare costs.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Adjusted for Economic Relief Bonus, Health Insurance &amp; FRS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Operating expenditures represent approximately 53% of the total budget.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Adjusted for Change in General Insurance increase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Capital Projects include the anticipated purchase of a Fire Rescue vehicle at $275K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Decrease in Interfund Transfers (from Water Fund) due to reduction in DS Millage.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Overall increase in General Fund Expenditures of 5.6%.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Additional Adjustment of 1.9%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245C89-934B-B9F4-4506-C5932EFC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1B40D02-A038-E5AC-4A40-1054FA57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43704-9715-942E-7B8D-ACF574D68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43" y="1086873"/>
            <a:ext cx="6800850" cy="2032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D608E-E5DE-1B1B-462E-44540EE3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343" y="3119033"/>
            <a:ext cx="6840305" cy="28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5206A-0094-AB80-674F-21C72B532DC5}"/>
              </a:ext>
            </a:extLst>
          </p:cNvPr>
          <p:cNvSpPr txBox="1"/>
          <p:nvPr/>
        </p:nvSpPr>
        <p:spPr>
          <a:xfrm>
            <a:off x="1956661" y="491758"/>
            <a:ext cx="96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General Fund Expenditures (Cont.)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F4906-DBEE-FD3A-8908-F3388B62583E}"/>
              </a:ext>
            </a:extLst>
          </p:cNvPr>
          <p:cNvSpPr txBox="1"/>
          <p:nvPr/>
        </p:nvSpPr>
        <p:spPr>
          <a:xfrm>
            <a:off x="596685" y="1912690"/>
            <a:ext cx="39210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Created a new Shared Support Services Department to track general governmental shared services between departments and funds.  Shifted staff from Town Manager and added 1 new position. Shifted communication, network, and other IT-related costs from other departments into Shared Support Services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Fire Rescue fund increase includes new Fire Chief position and related benefits and increases in Fire Rescue contract with the City of Delray Beach.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Increase 1 new staff position within the Public Works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Updated for increases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Economic Relief Bonus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Health Insurance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FRS Pension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General Insurance Cost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A77B10-C281-8A12-84DE-7584206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4DDD3-E880-F90A-CBDA-78740DC7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99A40-63E6-89C8-7E14-3AF1E24B8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60" y="1317033"/>
            <a:ext cx="6800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5206A-0094-AB80-674F-21C72B532DC5}"/>
              </a:ext>
            </a:extLst>
          </p:cNvPr>
          <p:cNvSpPr txBox="1"/>
          <p:nvPr/>
        </p:nvSpPr>
        <p:spPr>
          <a:xfrm>
            <a:off x="2409392" y="491758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General Fund Expenditures Summary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A77B10-C281-8A12-84DE-7584206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4DDD3-E880-F90A-CBDA-78740DC7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5D53A-33A8-D7E9-7A2D-F3B5CA3D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71" y="1025335"/>
            <a:ext cx="5365750" cy="2399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0FD8B-D6CF-F9B7-3F91-DD6D3E26D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58" y="3378238"/>
            <a:ext cx="4793387" cy="2556960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F3806262-CD49-D6C3-F69A-5EC395368E6A}"/>
              </a:ext>
            </a:extLst>
          </p:cNvPr>
          <p:cNvSpPr/>
          <p:nvPr/>
        </p:nvSpPr>
        <p:spPr>
          <a:xfrm>
            <a:off x="7911885" y="1239864"/>
            <a:ext cx="241515" cy="1972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D068F-D656-8AF4-8576-75BECE4E819C}"/>
              </a:ext>
            </a:extLst>
          </p:cNvPr>
          <p:cNvSpPr txBox="1"/>
          <p:nvPr/>
        </p:nvSpPr>
        <p:spPr>
          <a:xfrm>
            <a:off x="8679050" y="1346913"/>
            <a:ext cx="2131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3% of Current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for Required Payroll Taxes (Towns Portion)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FRS Contribution</a:t>
            </a:r>
          </a:p>
        </p:txBody>
      </p:sp>
    </p:spTree>
    <p:extLst>
      <p:ext uri="{BB962C8B-B14F-4D97-AF65-F5344CB8AC3E}">
        <p14:creationId xmlns:p14="http://schemas.microsoft.com/office/powerpoint/2010/main" val="118369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5206A-0094-AB80-674F-21C72B532DC5}"/>
              </a:ext>
            </a:extLst>
          </p:cNvPr>
          <p:cNvSpPr txBox="1"/>
          <p:nvPr/>
        </p:nvSpPr>
        <p:spPr>
          <a:xfrm>
            <a:off x="2409392" y="491758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General Fund Expenditures Summary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A77B10-C281-8A12-84DE-7584206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4DDD3-E880-F90A-CBDA-78740DC7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763DA-FDE5-29F8-1E32-356A834F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515" y="1025335"/>
            <a:ext cx="5253709" cy="2470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19B66-F02C-E80A-DFDA-3E722FA8D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515" y="3429000"/>
            <a:ext cx="5323451" cy="26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8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772761" y="277018"/>
            <a:ext cx="853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Preliminary Budget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11650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F126C-F94B-4619-B00F-F5B835139EA4}"/>
              </a:ext>
            </a:extLst>
          </p:cNvPr>
          <p:cNvSpPr txBox="1"/>
          <p:nvPr/>
        </p:nvSpPr>
        <p:spPr>
          <a:xfrm>
            <a:off x="1958806" y="1034942"/>
            <a:ext cx="966155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/>
              <a:t>Slight (1%) Decrease in Millage Rate proposed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Recognized a 13.75% increase in Taxable Value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Reduction</a:t>
            </a:r>
            <a:r>
              <a:rPr lang="en-US" dirty="0"/>
              <a:t> in Debt Service Millage (0.0350 mills) as part of Water Rate Transition</a:t>
            </a:r>
          </a:p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dirty="0"/>
              <a:t>NEED to balance with pledged reserve funds (Fund Balance)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trike="sngStrike" dirty="0">
                <a:solidFill>
                  <a:srgbClr val="FF0000"/>
                </a:solidFill>
              </a:rPr>
              <a:t>Reduced</a:t>
            </a:r>
            <a:r>
              <a:rPr lang="en-US" strike="sngStrike" dirty="0"/>
              <a:t> from $642,000 in the prior year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Reduced from $642,000 in the prior year to $312,254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CFC0D-D5D3-4EB0-B276-07817728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47622"/>
            <a:ext cx="1688899" cy="168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5823E-E252-E832-1AAF-83029A0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EEF6940-0D05-96A3-75FB-FF773EB9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D4739-C847-7FF2-AB7E-A3F38EAA3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05" y="2820497"/>
            <a:ext cx="712684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2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5206A-0094-AB80-674F-21C72B532DC5}"/>
              </a:ext>
            </a:extLst>
          </p:cNvPr>
          <p:cNvSpPr txBox="1"/>
          <p:nvPr/>
        </p:nvSpPr>
        <p:spPr>
          <a:xfrm>
            <a:off x="2409392" y="491758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General Fund Summary</a:t>
            </a:r>
            <a:endParaRPr 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A77B10-C281-8A12-84DE-7584206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4DDD3-E880-F90A-CBDA-78740DC7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2EEA1-1D4C-D3DF-9DB6-5DEC808E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956" y="942981"/>
            <a:ext cx="5992887" cy="2610005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2B20D930-0A31-F78D-6E2C-1100E0DFDFBF}"/>
              </a:ext>
            </a:extLst>
          </p:cNvPr>
          <p:cNvSpPr/>
          <p:nvPr/>
        </p:nvSpPr>
        <p:spPr>
          <a:xfrm rot="16200000">
            <a:off x="8097970" y="1975931"/>
            <a:ext cx="344630" cy="3669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6C9EE-85FB-61A5-C35A-FABC3887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05" y="3024171"/>
            <a:ext cx="4853026" cy="299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01EB-DDD0-EBBA-AFA0-B9FDEDB15E91}"/>
              </a:ext>
            </a:extLst>
          </p:cNvPr>
          <p:cNvSpPr txBox="1"/>
          <p:nvPr/>
        </p:nvSpPr>
        <p:spPr>
          <a:xfrm>
            <a:off x="6912243" y="4033434"/>
            <a:ext cx="242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Change: $269,433</a:t>
            </a:r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1F4EB5A1-D115-0EE8-6252-221CC2FC81B3}"/>
              </a:ext>
            </a:extLst>
          </p:cNvPr>
          <p:cNvSpPr/>
          <p:nvPr/>
        </p:nvSpPr>
        <p:spPr>
          <a:xfrm>
            <a:off x="5013703" y="4520644"/>
            <a:ext cx="3506492" cy="41028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588877" y="257982"/>
            <a:ext cx="861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Discretionary Sales Surtax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4" y="6113057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33F80-E6D3-4FF8-8304-3D65F4B0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1" y="177912"/>
            <a:ext cx="1664516" cy="16645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9A0AB9-DD25-F295-720A-2A201E9D6AC5}"/>
              </a:ext>
            </a:extLst>
          </p:cNvPr>
          <p:cNvSpPr txBox="1"/>
          <p:nvPr/>
        </p:nvSpPr>
        <p:spPr>
          <a:xfrm>
            <a:off x="1083929" y="2129530"/>
            <a:ext cx="3979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projections indicate an increase in Discretionary Sales Tax revenue from the State of Florida.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Shifting Discretionary Sales Tax capital projects from FY2022 into FY2023 (Town Entry Signs) $150K.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Road/Bridge Repairs $100K.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302AF52-49B2-B068-F4CE-28EFF04D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390F2-D23D-462C-87F6-EE42AB83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66" y="3580432"/>
            <a:ext cx="621665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ACDBE8-3206-A943-4B05-0BDFAD807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73" y="1165655"/>
            <a:ext cx="6216650" cy="168275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C15639D-60A5-3313-64CB-F2E01EA0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</p:spTree>
    <p:extLst>
      <p:ext uri="{BB962C8B-B14F-4D97-AF65-F5344CB8AC3E}">
        <p14:creationId xmlns:p14="http://schemas.microsoft.com/office/powerpoint/2010/main" val="21885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3676832" y="439266"/>
            <a:ext cx="664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Preliminary FY 2023 Capital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4" y="6185285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83251-2DD2-44E3-861B-44675DCD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1" y="177912"/>
            <a:ext cx="1667666" cy="166766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A2A2D7-4AAF-CDF2-745E-BACBAE7E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F70FF-C304-2142-B786-38B69B8E9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885950"/>
            <a:ext cx="11499850" cy="308610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AF0C09-36DB-9DE1-23FF-A13C89FB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</p:spTree>
    <p:extLst>
      <p:ext uri="{BB962C8B-B14F-4D97-AF65-F5344CB8AC3E}">
        <p14:creationId xmlns:p14="http://schemas.microsoft.com/office/powerpoint/2010/main" val="307180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1995407" y="524069"/>
            <a:ext cx="941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Building Department (Revenues)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2168-4ACC-406B-A981-96C99560D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" y="177912"/>
            <a:ext cx="1714850" cy="1714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377FD5-F527-5218-55AB-E12876FE7117}"/>
              </a:ext>
            </a:extLst>
          </p:cNvPr>
          <p:cNvSpPr txBox="1"/>
          <p:nvPr/>
        </p:nvSpPr>
        <p:spPr>
          <a:xfrm>
            <a:off x="569563" y="2022022"/>
            <a:ext cx="43860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Charges for Services represent over 95% of the total revenue associated with this fund. FY2023 Preliminary Budget is based on a conservative projection of FY2022 actuals plus potential ILA revenue of $447K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from General Fund represents a fixed amount of allocated labor for planning and zoning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Discount of 10% to Highland Beach Residents only has been budgeted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Pledge from FY2022 anticipated surplus to cover Economic Relief Bonus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45FAB18-3EA6-E65E-FBB8-68260C57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CBDB5F-BF15-DBAC-5AE0-5CC3FC8B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C3725C-B875-88C0-5F89-22BF984F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53534"/>
            <a:ext cx="5048250" cy="2565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7392E-E9FF-1020-AEE3-2F04CE8D2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573" y="3684085"/>
            <a:ext cx="6197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5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1916187" y="524069"/>
            <a:ext cx="992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Building Department (Expenditures)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B02168-4ACC-406B-A981-96C99560D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" y="177912"/>
            <a:ext cx="1714850" cy="1714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343C45-ACFF-5419-B30E-67F79D2A5257}"/>
              </a:ext>
            </a:extLst>
          </p:cNvPr>
          <p:cNvSpPr txBox="1"/>
          <p:nvPr/>
        </p:nvSpPr>
        <p:spPr>
          <a:xfrm>
            <a:off x="709962" y="2022022"/>
            <a:ext cx="4510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Salaries &amp; Related predominately driven by an increase in anticipated cost of living and related increase in benefits.  </a:t>
            </a:r>
            <a:r>
              <a:rPr lang="en-US" dirty="0">
                <a:solidFill>
                  <a:srgbClr val="00B050"/>
                </a:solidFill>
              </a:rPr>
              <a:t>Including Economic Relief Bonus, FRS, and Increases in Health and related insurance.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operational cost associated with an anticipated increase in sub-contracted inspection services associated with potential ILA activity. </a:t>
            </a:r>
            <a:r>
              <a:rPr lang="en-US" dirty="0">
                <a:solidFill>
                  <a:srgbClr val="00B050"/>
                </a:solidFill>
              </a:rPr>
              <a:t>Including small adjustment for General Insurance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Minimal Capital Projects are anticipated in FY2023 primarily due to the completion of  FY2021 and FY2022 Capital Projects.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5E493D3-B516-BFCA-BE27-639E5355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8E0B32-70E4-EF78-7472-DC985DFA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F77B8-039F-26FE-2585-9572B2BB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1068204"/>
            <a:ext cx="6197600" cy="2004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3B007-95A4-1445-F53C-26804E6D1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986" y="3058440"/>
            <a:ext cx="617578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6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5206A-0094-AB80-674F-21C72B532DC5}"/>
              </a:ext>
            </a:extLst>
          </p:cNvPr>
          <p:cNvSpPr txBox="1"/>
          <p:nvPr/>
        </p:nvSpPr>
        <p:spPr>
          <a:xfrm>
            <a:off x="2165889" y="491758"/>
            <a:ext cx="939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Building Department Summary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A77B10-C281-8A12-84DE-7584206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34E259-490F-7C53-98D5-1E63960B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86ACF3-E50A-D637-A3FA-A27F4576F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48" y="973118"/>
            <a:ext cx="6584251" cy="24247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BA0954-DED8-FB04-DEA5-DB1A5EE6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25" y="3417590"/>
            <a:ext cx="5828281" cy="2630838"/>
          </a:xfrm>
          <a:prstGeom prst="rect">
            <a:avLst/>
          </a:prstGeom>
        </p:spPr>
      </p:pic>
      <p:sp>
        <p:nvSpPr>
          <p:cNvPr id="21" name="Right Brace 20">
            <a:extLst>
              <a:ext uri="{FF2B5EF4-FFF2-40B4-BE49-F238E27FC236}">
                <a16:creationId xmlns:a16="http://schemas.microsoft.com/office/drawing/2014/main" id="{49921904-FEF5-D1CE-444B-07313ACC24DD}"/>
              </a:ext>
            </a:extLst>
          </p:cNvPr>
          <p:cNvSpPr/>
          <p:nvPr/>
        </p:nvSpPr>
        <p:spPr>
          <a:xfrm rot="5400000">
            <a:off x="7879808" y="1676298"/>
            <a:ext cx="410282" cy="39778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54AE9-23E7-98D4-A057-F40FC5A9D855}"/>
              </a:ext>
            </a:extLst>
          </p:cNvPr>
          <p:cNvSpPr txBox="1"/>
          <p:nvPr/>
        </p:nvSpPr>
        <p:spPr>
          <a:xfrm>
            <a:off x="6912243" y="4033434"/>
            <a:ext cx="242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Change: $35,034</a:t>
            </a:r>
          </a:p>
        </p:txBody>
      </p:sp>
      <p:sp>
        <p:nvSpPr>
          <p:cNvPr id="23" name="Arrow: Left-Up 22">
            <a:extLst>
              <a:ext uri="{FF2B5EF4-FFF2-40B4-BE49-F238E27FC236}">
                <a16:creationId xmlns:a16="http://schemas.microsoft.com/office/drawing/2014/main" id="{36AF8389-8855-F93C-0ADD-78829F03FD99}"/>
              </a:ext>
            </a:extLst>
          </p:cNvPr>
          <p:cNvSpPr/>
          <p:nvPr/>
        </p:nvSpPr>
        <p:spPr>
          <a:xfrm>
            <a:off x="6096000" y="4610746"/>
            <a:ext cx="1935997" cy="41028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3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1987658" y="522081"/>
            <a:ext cx="940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Water Fund (Revenues)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715B7D-4ECD-E13A-3D9F-475270D41C31}"/>
              </a:ext>
            </a:extLst>
          </p:cNvPr>
          <p:cNvSpPr txBox="1"/>
          <p:nvPr/>
        </p:nvSpPr>
        <p:spPr>
          <a:xfrm>
            <a:off x="705173" y="1975566"/>
            <a:ext cx="4029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preliminary Budget assumed a 10% rate increase as forecasted by the consultant.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Assumed no additional ARPA funds during FY2023.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FY2023 Preliminary Updated Revenue is increased based on forecasted actuals through the 5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billing cycle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from GF is reduced which coincides with consultants’ forecast.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Pledge from reserves is reduced due to the overall increase in water sales through the 5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billing cycle</a:t>
            </a:r>
            <a:r>
              <a:rPr lang="en-US" dirty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17F154C-D932-067F-2A6F-A0AFDAD5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1475E4-8B60-75EA-1C23-0FBC7861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4974E-5B3E-6EA9-6AA1-BF15348B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98" y="1178768"/>
            <a:ext cx="5354665" cy="2335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4F78D-B632-5FB3-9A3E-0078D799D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027" y="3429000"/>
            <a:ext cx="64008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2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166869" y="522081"/>
            <a:ext cx="955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Water Fund (Revenue Data)</a:t>
            </a:r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4B0F905-6DFF-FF73-D83D-FDA2D093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27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2E50B8-C63B-1CC7-CDFC-0F1A2A1C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57EE2-51F0-0CF8-88AD-23C0C761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490" y="1174680"/>
            <a:ext cx="5004085" cy="2525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694489-223D-1C44-F86C-46E189752729}"/>
              </a:ext>
            </a:extLst>
          </p:cNvPr>
          <p:cNvSpPr txBox="1"/>
          <p:nvPr/>
        </p:nvSpPr>
        <p:spPr>
          <a:xfrm>
            <a:off x="2553346" y="1833256"/>
            <a:ext cx="280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Multi-Family Service Class (includes Condos) Represents 53% of the water usage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4BCA13-E44A-6B20-FB5B-CEEBBA6EC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990" y="3920193"/>
            <a:ext cx="4254500" cy="1682750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1FFF622D-9AD4-A8D8-CEBA-5633E576CC21}"/>
              </a:ext>
            </a:extLst>
          </p:cNvPr>
          <p:cNvSpPr/>
          <p:nvPr/>
        </p:nvSpPr>
        <p:spPr>
          <a:xfrm>
            <a:off x="5180310" y="1174680"/>
            <a:ext cx="397790" cy="22278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4FC27-7540-D628-3C08-5C8E6F85721D}"/>
              </a:ext>
            </a:extLst>
          </p:cNvPr>
          <p:cNvSpPr txBox="1"/>
          <p:nvPr/>
        </p:nvSpPr>
        <p:spPr>
          <a:xfrm>
            <a:off x="6377551" y="3941218"/>
            <a:ext cx="4095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Comparing the first 5 billing cycles of the Prior Year (FY2021) to the 5 billing cycles of the current year (FY2022), we are up over 2%... But our largest water users are down by 17%</a:t>
            </a:r>
          </a:p>
        </p:txBody>
      </p:sp>
    </p:spTree>
    <p:extLst>
      <p:ext uri="{BB962C8B-B14F-4D97-AF65-F5344CB8AC3E}">
        <p14:creationId xmlns:p14="http://schemas.microsoft.com/office/powerpoint/2010/main" val="3867748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460356" y="522081"/>
            <a:ext cx="855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Water Fund (Revenue Data)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4B0F905-6DFF-FF73-D83D-FDA2D093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28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A53B84-0DF0-4135-2F71-E171BB3F46B7}"/>
              </a:ext>
            </a:extLst>
          </p:cNvPr>
          <p:cNvSpPr txBox="1"/>
          <p:nvPr/>
        </p:nvSpPr>
        <p:spPr>
          <a:xfrm>
            <a:off x="1093358" y="2046157"/>
            <a:ext cx="3649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rates were adjusted and reconfigured effective April 1, 2021, to add additional tiers and an irrigation customer class.  Usage rates were adjusted by 11% while base fees remained constant.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10% rate increase is projected for both base and usage fees.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A8A66-874F-758A-222B-8FF1FDE89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29" y="4232769"/>
            <a:ext cx="3835400" cy="130175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57634C-0967-007C-78EF-1418B55B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5C99F-ABB8-7DDC-AA6D-FCDA2E82A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355" y="1359600"/>
            <a:ext cx="5702300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460356" y="522081"/>
            <a:ext cx="830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Water Fund (Expenditures)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10B2A2-DD69-D59B-E0EE-D9A88301DD3B}"/>
              </a:ext>
            </a:extLst>
          </p:cNvPr>
          <p:cNvSpPr txBox="1"/>
          <p:nvPr/>
        </p:nvSpPr>
        <p:spPr>
          <a:xfrm>
            <a:off x="503695" y="2010905"/>
            <a:ext cx="4296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Moderate increase in Salaries &amp; Related (Department is fully staffed). </a:t>
            </a:r>
            <a:r>
              <a:rPr lang="en-US" sz="1600" dirty="0">
                <a:solidFill>
                  <a:srgbClr val="00B050"/>
                </a:solidFill>
              </a:rPr>
              <a:t>Including Economic Relief Bonus, FRS, and Increases in Health and related insurance.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Preliminary Operations budget based on FY2022 projected expenditures. </a:t>
            </a:r>
            <a:r>
              <a:rPr lang="en-US" sz="1600" dirty="0">
                <a:solidFill>
                  <a:srgbClr val="00B050"/>
                </a:solidFill>
              </a:rPr>
              <a:t>Including small adjustment for General Insurance Increase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No change in Capital Project Expenditures.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Level Debt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 decrease in expenditures of 2.9% primarily due to lower operations costs and slightly reduced Capital Projects.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Additional Increased Adjustment of 1.2%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4FCB542-A12C-BD4B-6EFC-002AA6B2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6D16FA-FF22-0DBD-B469-F93DD363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17C94-A3A4-D096-5D41-4560D121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363" y="1022716"/>
            <a:ext cx="6400800" cy="214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73D5C-1892-DB74-AE3E-2C7F2AB8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672" y="3053166"/>
            <a:ext cx="6706181" cy="30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262753" y="277018"/>
            <a:ext cx="95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 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Budget Overview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11650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F126C-F94B-4619-B00F-F5B835139EA4}"/>
              </a:ext>
            </a:extLst>
          </p:cNvPr>
          <p:cNvSpPr txBox="1"/>
          <p:nvPr/>
        </p:nvSpPr>
        <p:spPr>
          <a:xfrm>
            <a:off x="1879170" y="892071"/>
            <a:ext cx="96615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dirty="0"/>
              <a:t>Increase in Fire-Rescue budget of $</a:t>
            </a:r>
            <a:r>
              <a:rPr lang="en-US" strike="sngStrike" dirty="0"/>
              <a:t>712,832</a:t>
            </a:r>
            <a:r>
              <a:rPr lang="en-US" dirty="0"/>
              <a:t> (</a:t>
            </a:r>
            <a:r>
              <a:rPr lang="en-US" strike="sngStrike" dirty="0"/>
              <a:t>13</a:t>
            </a:r>
            <a:r>
              <a:rPr lang="en-US" dirty="0"/>
              <a:t>% increase) </a:t>
            </a:r>
            <a:r>
              <a:rPr lang="en-US" dirty="0">
                <a:solidFill>
                  <a:srgbClr val="00B050"/>
                </a:solidFill>
              </a:rPr>
              <a:t>$738,045 (14% increase)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4% increase from City of Delray Beach Interlocal Agreement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1 Fire Chief Position (</a:t>
            </a:r>
            <a:r>
              <a:rPr lang="en-US" dirty="0">
                <a:solidFill>
                  <a:srgbClr val="00B050"/>
                </a:solidFill>
              </a:rPr>
              <a:t>Change due to Bonus, Insurance, FRS &amp; other</a:t>
            </a:r>
            <a:r>
              <a:rPr lang="en-US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Design/Consulting Fees – (Does not include Fire Station construction activity)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1 EMS Vehicle</a:t>
            </a:r>
          </a:p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sz="2000" dirty="0"/>
              <a:t>Funding of Capital Projects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North &amp; South Entry Signs - $150,000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Road/Bridge Repairs - $100,000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Rehab Lift Station #2 - 150,000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Replace VFDs for Wells, Feed and Transfer Pumps - $300,000</a:t>
            </a:r>
          </a:p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sz="2000" dirty="0">
                <a:solidFill>
                  <a:srgbClr val="00B050"/>
                </a:solidFill>
              </a:rPr>
              <a:t>Florida Retirement System (FRS)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CFC0D-D5D3-4EB0-B276-07817728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47622"/>
            <a:ext cx="1688899" cy="168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5823E-E252-E832-1AAF-83029A0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766B58-87B6-DC69-DE85-D1D5D048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82AE3-D6E4-7E90-0912-58EF1319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65" y="4463677"/>
            <a:ext cx="3810000" cy="11176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996EBB53-15D1-B71C-331C-0E478A7B2A3B}"/>
              </a:ext>
            </a:extLst>
          </p:cNvPr>
          <p:cNvSpPr/>
          <p:nvPr/>
        </p:nvSpPr>
        <p:spPr>
          <a:xfrm>
            <a:off x="6207071" y="4829609"/>
            <a:ext cx="600559" cy="751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F70F4-B387-2C63-1D01-5FEF49880EC1}"/>
              </a:ext>
            </a:extLst>
          </p:cNvPr>
          <p:cNvSpPr txBox="1"/>
          <p:nvPr/>
        </p:nvSpPr>
        <p:spPr>
          <a:xfrm>
            <a:off x="6973591" y="4659348"/>
            <a:ext cx="235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for FY2023 change in rate plus the potential change in the following year. </a:t>
            </a:r>
          </a:p>
        </p:txBody>
      </p:sp>
    </p:spTree>
    <p:extLst>
      <p:ext uri="{BB962C8B-B14F-4D97-AF65-F5344CB8AC3E}">
        <p14:creationId xmlns:p14="http://schemas.microsoft.com/office/powerpoint/2010/main" val="1033790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049651" y="522081"/>
            <a:ext cx="896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Water Fund (Expenditure Data)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943DA-6518-36D1-D3AB-43AAA63C6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45" y="3871980"/>
            <a:ext cx="3729031" cy="1734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4D70F-E816-DF8B-E194-9BF5F3D36BA5}"/>
              </a:ext>
            </a:extLst>
          </p:cNvPr>
          <p:cNvSpPr txBox="1"/>
          <p:nvPr/>
        </p:nvSpPr>
        <p:spPr>
          <a:xfrm>
            <a:off x="2275450" y="1573054"/>
            <a:ext cx="3161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Debt Service remains constant through FY2023 and reduces in FY2024 by $369K and FY2025 by another $369K.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3C345A1-4F5A-3561-612B-03BE0D55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7C263-9EB4-8595-2104-EAE982630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67" y="1794826"/>
            <a:ext cx="4572396" cy="274343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D1BAA3-ACA2-B4FA-5E31-63A7FF6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</p:spTree>
    <p:extLst>
      <p:ext uri="{BB962C8B-B14F-4D97-AF65-F5344CB8AC3E}">
        <p14:creationId xmlns:p14="http://schemas.microsoft.com/office/powerpoint/2010/main" val="2788947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D5B99B-F741-4FCC-BCA8-741B3222E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5206A-0094-AB80-674F-21C72B532DC5}"/>
              </a:ext>
            </a:extLst>
          </p:cNvPr>
          <p:cNvSpPr txBox="1"/>
          <p:nvPr/>
        </p:nvSpPr>
        <p:spPr>
          <a:xfrm>
            <a:off x="2165889" y="491758"/>
            <a:ext cx="797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FY2023 Water Fund Summary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4A77B10-C281-8A12-84DE-7584206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34E259-490F-7C53-98D5-1E63960B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2A6B7-B0B1-3AC8-EDAA-DF78B8BC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51" y="1153789"/>
            <a:ext cx="6053853" cy="2275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937BBB-1A81-1042-D664-D325B77B2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2" y="3403056"/>
            <a:ext cx="4369690" cy="257863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3B27FEF7-1DB8-D566-3A8B-DD36DD8C492E}"/>
              </a:ext>
            </a:extLst>
          </p:cNvPr>
          <p:cNvSpPr/>
          <p:nvPr/>
        </p:nvSpPr>
        <p:spPr>
          <a:xfrm rot="16200000">
            <a:off x="7928673" y="2766920"/>
            <a:ext cx="395207" cy="19863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D6F4E-7F02-4DAD-06BC-345F97CB6B32}"/>
              </a:ext>
            </a:extLst>
          </p:cNvPr>
          <p:cNvSpPr txBox="1"/>
          <p:nvPr/>
        </p:nvSpPr>
        <p:spPr>
          <a:xfrm>
            <a:off x="7016858" y="4076054"/>
            <a:ext cx="238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Change: $58,333</a:t>
            </a:r>
          </a:p>
        </p:txBody>
      </p:sp>
      <p:sp>
        <p:nvSpPr>
          <p:cNvPr id="9" name="Arrow: Left-Up 8">
            <a:extLst>
              <a:ext uri="{FF2B5EF4-FFF2-40B4-BE49-F238E27FC236}">
                <a16:creationId xmlns:a16="http://schemas.microsoft.com/office/drawing/2014/main" id="{5EB72628-608B-DD2A-6049-C57E884401DF}"/>
              </a:ext>
            </a:extLst>
          </p:cNvPr>
          <p:cNvSpPr/>
          <p:nvPr/>
        </p:nvSpPr>
        <p:spPr>
          <a:xfrm>
            <a:off x="5261676" y="4578853"/>
            <a:ext cx="3057040" cy="41028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6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460357" y="522081"/>
            <a:ext cx="793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Sewer Fund (Revenues)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FAA15A-F38D-38BE-C294-CB0CEAEB7719}"/>
              </a:ext>
            </a:extLst>
          </p:cNvPr>
          <p:cNvSpPr txBox="1"/>
          <p:nvPr/>
        </p:nvSpPr>
        <p:spPr>
          <a:xfrm>
            <a:off x="891153" y="2155773"/>
            <a:ext cx="3882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preliminary Budget assumed a 12% rate increase as forecasted by the consultant.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Sewer revenue is projected to be less than the FY2022 budget by ($207K).  Sewer cap set at 20Kgal Bi-monthly and reduced water usage.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Assumed no additional ARPA funds during FY2023.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Budgeting a $237K pledge from reserve to bridge the budget gap.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97590E7-D2AC-7E19-A858-A2C8BF98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175EF05-63C2-9029-4B71-FA0AA8B0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8BE8F-D6CB-E518-07C9-62B03EB3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821" y="1236365"/>
            <a:ext cx="5706351" cy="2273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9E5B3-4589-1954-68A9-6C1A057EE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85" y="3509627"/>
            <a:ext cx="65024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4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053525" y="522081"/>
            <a:ext cx="896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Sewer Fund (Revenue Data)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BEC54-5FBE-BDDA-DECE-CF16D8621F3D}"/>
              </a:ext>
            </a:extLst>
          </p:cNvPr>
          <p:cNvSpPr txBox="1"/>
          <p:nvPr/>
        </p:nvSpPr>
        <p:spPr>
          <a:xfrm>
            <a:off x="1600927" y="1483963"/>
            <a:ext cx="3649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Sewer rates were adjusted and reconfigured effective April 1, 2021, to add a usage rate and tier. Rates were adjusted by 13% while base fees remained constant.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12% rate increase is projected for both base and usage fees.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EEB06-D71B-6328-DA7C-BC65E52A3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909" y="1483963"/>
            <a:ext cx="5200650" cy="1301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53DE8-DA70-20E3-1E99-31A4B6185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41" y="3863007"/>
            <a:ext cx="3765550" cy="1301750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F431E88-136D-B1AA-0667-A59432C1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12EA7EF-0863-C949-67C4-4248BD93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DD888-5D40-C6F5-339B-6E1AE8075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77" y="3698320"/>
            <a:ext cx="412115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072898" y="522081"/>
            <a:ext cx="832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FY2023 Sewer Fund (Expenditures)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9618A-E8D2-46A4-B80F-838D564AB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EB16C3-A737-5EE3-7928-1A41D225B884}"/>
              </a:ext>
            </a:extLst>
          </p:cNvPr>
          <p:cNvSpPr txBox="1"/>
          <p:nvPr/>
        </p:nvSpPr>
        <p:spPr>
          <a:xfrm>
            <a:off x="964769" y="2072898"/>
            <a:ext cx="3998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Operations budget based on FY2022 projected expenditures and increase from the City of Delray Beach for Treatment costs.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Capital Project Expenditures.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Added Reserve for Contingency $25K</a:t>
            </a:r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757EE4-AC23-D657-7657-C5190952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34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F1578CD-B1BC-FD5D-9363-F16AE5C2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1A122-AD0B-3F1A-D545-35D94C5A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31" y="990170"/>
            <a:ext cx="6388100" cy="2066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129EB-31F2-B2E3-B0C1-9D84E5925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703" y="3174207"/>
            <a:ext cx="604775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7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084522" y="455629"/>
            <a:ext cx="926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</a:t>
            </a:r>
            <a:r>
              <a:rPr lang="en-US" sz="4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4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Budget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E6645-5203-46E0-A723-2506E52E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3" y="177912"/>
            <a:ext cx="1776723" cy="17767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5902-1A9E-349C-B4C3-AEBE2423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F634C3-EF33-EC1E-91A6-C4394E33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88312-831A-DBE3-D435-E08564735B98}"/>
              </a:ext>
            </a:extLst>
          </p:cNvPr>
          <p:cNvSpPr txBox="1"/>
          <p:nvPr/>
        </p:nvSpPr>
        <p:spPr>
          <a:xfrm>
            <a:off x="1717291" y="2938880"/>
            <a:ext cx="9131122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Proposed Millage set at 3.5875 mills (1% </a:t>
            </a:r>
            <a:r>
              <a:rPr lang="en-US" sz="1050" dirty="0">
                <a:solidFill>
                  <a:srgbClr val="FF0000"/>
                </a:solidFill>
              </a:rPr>
              <a:t>reduction</a:t>
            </a:r>
            <a:r>
              <a:rPr lang="en-US" sz="1050" dirty="0"/>
              <a:t> from the prior year) Maximum Millage at 3.6000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Pledge from FY2022 anticipated surplus of $313K General Fund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Economic Relief Bonus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Health &amp; General Insurance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FRS Retirement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General Fund increase was driven mainly by an increase in the Fire Rescue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Discretionary Sales Tax decrease due to completion of prior year projects offset by an increase in anticipated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Building Department increase was driven by the continued increase in building activity plus potential ILA with Gulfstream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Economic Relief Bonus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Health &amp; General Insurance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FRS Retirement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Water Fund decrease is the result of a reduction in ARPA funds in FY2023, offset by a rate increase of 10% per plan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Economic Relief Bonus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Health &amp; General Insurance Increase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B050"/>
                </a:solidFill>
              </a:rPr>
              <a:t>FRS Retirement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Sewer Fund decrease is the result of a reduction in ARPA funds in FY2023, offset by a rate increase of 12% per plan - </a:t>
            </a:r>
            <a:r>
              <a:rPr lang="en-US" sz="1050" dirty="0">
                <a:solidFill>
                  <a:srgbClr val="00B050"/>
                </a:solidFill>
              </a:rPr>
              <a:t>$25K Contingency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AD1CE-7D09-CDE8-9904-1B1E0764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70" y="1296982"/>
            <a:ext cx="6286500" cy="156831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B7ABEDF-C6B2-5962-E613-569B8DC2317C}"/>
              </a:ext>
            </a:extLst>
          </p:cNvPr>
          <p:cNvSpPr/>
          <p:nvPr/>
        </p:nvSpPr>
        <p:spPr>
          <a:xfrm>
            <a:off x="4846706" y="4387133"/>
            <a:ext cx="151108" cy="507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28F63-9589-B4F5-6975-D8F3AA499500}"/>
              </a:ext>
            </a:extLst>
          </p:cNvPr>
          <p:cNvSpPr txBox="1"/>
          <p:nvPr/>
        </p:nvSpPr>
        <p:spPr>
          <a:xfrm>
            <a:off x="5182243" y="4422859"/>
            <a:ext cx="153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$35K Increase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D5DE718-F4D0-694B-5287-CD94F00729B2}"/>
              </a:ext>
            </a:extLst>
          </p:cNvPr>
          <p:cNvSpPr/>
          <p:nvPr/>
        </p:nvSpPr>
        <p:spPr>
          <a:xfrm>
            <a:off x="4899401" y="3346828"/>
            <a:ext cx="45719" cy="4378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8CC2A-159A-7AF2-3FE9-0C616F0805B9}"/>
              </a:ext>
            </a:extLst>
          </p:cNvPr>
          <p:cNvSpPr txBox="1"/>
          <p:nvPr/>
        </p:nvSpPr>
        <p:spPr>
          <a:xfrm>
            <a:off x="5126387" y="3354911"/>
            <a:ext cx="193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$270K Increase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2B0648A-ADB8-F3DF-455A-030A98FEC002}"/>
              </a:ext>
            </a:extLst>
          </p:cNvPr>
          <p:cNvSpPr/>
          <p:nvPr/>
        </p:nvSpPr>
        <p:spPr>
          <a:xfrm>
            <a:off x="4846706" y="5175795"/>
            <a:ext cx="149171" cy="481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6761FE-6E0D-B9B7-1AD0-462879C0CF92}"/>
              </a:ext>
            </a:extLst>
          </p:cNvPr>
          <p:cNvSpPr txBox="1"/>
          <p:nvPr/>
        </p:nvSpPr>
        <p:spPr>
          <a:xfrm>
            <a:off x="5153510" y="5168486"/>
            <a:ext cx="193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$58K Increase</a:t>
            </a:r>
          </a:p>
        </p:txBody>
      </p:sp>
    </p:spTree>
    <p:extLst>
      <p:ext uri="{BB962C8B-B14F-4D97-AF65-F5344CB8AC3E}">
        <p14:creationId xmlns:p14="http://schemas.microsoft.com/office/powerpoint/2010/main" val="230865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432807" y="455629"/>
            <a:ext cx="833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Budget Calendar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E6645-5203-46E0-A723-2506E52E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3" y="177912"/>
            <a:ext cx="1776723" cy="17767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35902-1A9E-349C-B4C3-AEBE2423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A5AD9B9-F8F7-A21B-4634-ECA512BEF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59768"/>
              </p:ext>
            </p:extLst>
          </p:nvPr>
        </p:nvGraphicFramePr>
        <p:xfrm>
          <a:off x="1335724" y="1897169"/>
          <a:ext cx="9887543" cy="236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59169A65-E42C-DAB1-3CBD-61FE1C1AD6E0}"/>
              </a:ext>
            </a:extLst>
          </p:cNvPr>
          <p:cNvSpPr/>
          <p:nvPr/>
        </p:nvSpPr>
        <p:spPr>
          <a:xfrm>
            <a:off x="9580455" y="1897169"/>
            <a:ext cx="2287963" cy="249055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1F634C3-EF33-EC1E-91A6-C4394E33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792F1-9109-F525-F117-3B4E5BA575F3}"/>
              </a:ext>
            </a:extLst>
          </p:cNvPr>
          <p:cNvSpPr txBox="1"/>
          <p:nvPr/>
        </p:nvSpPr>
        <p:spPr>
          <a:xfrm>
            <a:off x="1220491" y="3979288"/>
            <a:ext cx="1689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FAB concurrence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Maximum Millage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Water rate increase as planned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Sewer Rate increase as planned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A08E5-578F-0987-5222-0DABC9512C08}"/>
              </a:ext>
            </a:extLst>
          </p:cNvPr>
          <p:cNvSpPr txBox="1"/>
          <p:nvPr/>
        </p:nvSpPr>
        <p:spPr>
          <a:xfrm>
            <a:off x="2924116" y="3957413"/>
            <a:ext cx="1689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Maximum Millage Rate set at 3.6000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Water rate increase as planned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Sewer Rate increase as planned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10970-2B6B-5D96-ECED-DACF00388017}"/>
              </a:ext>
            </a:extLst>
          </p:cNvPr>
          <p:cNvSpPr txBox="1"/>
          <p:nvPr/>
        </p:nvSpPr>
        <p:spPr>
          <a:xfrm>
            <a:off x="4680591" y="3949229"/>
            <a:ext cx="1689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Update Budget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Economic Relief Bonus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Health &amp; General Insurance Increases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</a:rPr>
              <a:t>FRS Increases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A2F18-DCF2-59D8-ACAD-6D83897CE7E9}"/>
              </a:ext>
            </a:extLst>
          </p:cNvPr>
          <p:cNvSpPr txBox="1"/>
          <p:nvPr/>
        </p:nvSpPr>
        <p:spPr>
          <a:xfrm>
            <a:off x="6567407" y="4017936"/>
            <a:ext cx="1297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Sent Budget Ad to Florida Department of Revenue for Review. We are good to go ready to launch. </a:t>
            </a:r>
          </a:p>
        </p:txBody>
      </p:sp>
      <p:pic>
        <p:nvPicPr>
          <p:cNvPr id="14" name="Graphic 13" descr="Thumbs up sign outline">
            <a:extLst>
              <a:ext uri="{FF2B5EF4-FFF2-40B4-BE49-F238E27FC236}">
                <a16:creationId xmlns:a16="http://schemas.microsoft.com/office/drawing/2014/main" id="{557372DB-7061-2E2E-F5E8-2B42BF915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1322" y="502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7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E862E-BA5A-4CDA-B522-5352C15DA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" y="177912"/>
            <a:ext cx="1726389" cy="1726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6B13D-0273-4136-8E7E-5EA3051362A5}"/>
              </a:ext>
            </a:extLst>
          </p:cNvPr>
          <p:cNvSpPr txBox="1"/>
          <p:nvPr/>
        </p:nvSpPr>
        <p:spPr>
          <a:xfrm>
            <a:off x="4359123" y="2623159"/>
            <a:ext cx="37774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8ADA8-85AC-4EE0-8DA6-023CB98EF059}"/>
              </a:ext>
            </a:extLst>
          </p:cNvPr>
          <p:cNvSpPr txBox="1"/>
          <p:nvPr/>
        </p:nvSpPr>
        <p:spPr>
          <a:xfrm>
            <a:off x="3071855" y="536886"/>
            <a:ext cx="733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88620-F860-B4BF-6890-AC50FD85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BEA463-6757-8172-35D8-4C3CD183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</p:spTree>
    <p:extLst>
      <p:ext uri="{BB962C8B-B14F-4D97-AF65-F5344CB8AC3E}">
        <p14:creationId xmlns:p14="http://schemas.microsoft.com/office/powerpoint/2010/main" val="241096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262753" y="277018"/>
            <a:ext cx="95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 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Budget Overview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11650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F126C-F94B-4619-B00F-F5B835139EA4}"/>
              </a:ext>
            </a:extLst>
          </p:cNvPr>
          <p:cNvSpPr txBox="1"/>
          <p:nvPr/>
        </p:nvSpPr>
        <p:spPr>
          <a:xfrm>
            <a:off x="1879170" y="892071"/>
            <a:ext cx="966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dirty="0"/>
              <a:t>Funding of salaries and benefits under Collective Bargaining Agreements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FOP Union fixed increase of 3.5% (Last year of current agreement)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PBA Union step plan to increase range from 2% to 8.1% [depending on rank and step position](Last year of current agreement)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Non-Union employees 5% plus Cost Adjustment to Salary Table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Evaluation of one-time employee payment to address unsettled economic conditions </a:t>
            </a:r>
            <a:r>
              <a:rPr lang="en-US" dirty="0">
                <a:solidFill>
                  <a:srgbClr val="00B050"/>
                </a:solidFill>
              </a:rPr>
              <a:t>at 3%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CFC0D-D5D3-4EB0-B276-07817728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47622"/>
            <a:ext cx="1688899" cy="168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5823E-E252-E832-1AAF-83029A0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766B58-87B6-DC69-DE85-D1D5D048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96EE0-49F8-6CA6-4746-3CCE27929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785" y="2749854"/>
            <a:ext cx="5854700" cy="3159443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1EB885FC-7A8E-E2FC-42BA-EB33C6B937A4}"/>
              </a:ext>
            </a:extLst>
          </p:cNvPr>
          <p:cNvSpPr/>
          <p:nvPr/>
        </p:nvSpPr>
        <p:spPr>
          <a:xfrm>
            <a:off x="2607590" y="3049292"/>
            <a:ext cx="143359" cy="26075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A877B-70F3-A821-0CF1-F3CBACF0E6BF}"/>
              </a:ext>
            </a:extLst>
          </p:cNvPr>
          <p:cNvSpPr txBox="1"/>
          <p:nvPr/>
        </p:nvSpPr>
        <p:spPr>
          <a:xfrm>
            <a:off x="911281" y="3903826"/>
            <a:ext cx="1487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Effects each fund differently</a:t>
            </a:r>
          </a:p>
        </p:txBody>
      </p:sp>
    </p:spTree>
    <p:extLst>
      <p:ext uri="{BB962C8B-B14F-4D97-AF65-F5344CB8AC3E}">
        <p14:creationId xmlns:p14="http://schemas.microsoft.com/office/powerpoint/2010/main" val="143752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262753" y="277018"/>
            <a:ext cx="95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 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Budget Overview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11650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F126C-F94B-4619-B00F-F5B835139EA4}"/>
              </a:ext>
            </a:extLst>
          </p:cNvPr>
          <p:cNvSpPr txBox="1"/>
          <p:nvPr/>
        </p:nvSpPr>
        <p:spPr>
          <a:xfrm>
            <a:off x="1879170" y="892071"/>
            <a:ext cx="96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dirty="0"/>
              <a:t>Funding of Employee benefits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Assumed healthcare and related insurance increase of </a:t>
            </a:r>
            <a:r>
              <a:rPr lang="en-US" strike="sngStrike" dirty="0"/>
              <a:t>7% </a:t>
            </a:r>
            <a:r>
              <a:rPr lang="en-US" dirty="0"/>
              <a:t>(Preliminary) </a:t>
            </a:r>
            <a:r>
              <a:rPr lang="en-US" dirty="0">
                <a:solidFill>
                  <a:srgbClr val="00B050"/>
                </a:solidFill>
              </a:rPr>
              <a:t>14%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CFC0D-D5D3-4EB0-B276-07817728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47622"/>
            <a:ext cx="1688899" cy="168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5823E-E252-E832-1AAF-83029A0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766B58-87B6-DC69-DE85-D1D5D048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5DFBA-7160-0E48-9A7A-C5EF3B532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736" y="1644687"/>
            <a:ext cx="5626100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262753" y="277018"/>
            <a:ext cx="955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 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Preliminary Budget Overview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11650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F126C-F94B-4619-B00F-F5B835139EA4}"/>
              </a:ext>
            </a:extLst>
          </p:cNvPr>
          <p:cNvSpPr txBox="1"/>
          <p:nvPr/>
        </p:nvSpPr>
        <p:spPr>
          <a:xfrm>
            <a:off x="1879170" y="892071"/>
            <a:ext cx="966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Blip>
                <a:blip r:embed="rId2"/>
              </a:buBlip>
            </a:pPr>
            <a:r>
              <a:rPr lang="en-US" dirty="0"/>
              <a:t>Funding of Employee benefits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Assumed healthcare and related insurance increase of </a:t>
            </a:r>
            <a:r>
              <a:rPr lang="en-US" strike="sngStrike" dirty="0"/>
              <a:t>7% </a:t>
            </a:r>
            <a:r>
              <a:rPr lang="en-US" dirty="0"/>
              <a:t>(Preliminary) </a:t>
            </a:r>
            <a:r>
              <a:rPr lang="en-US" dirty="0">
                <a:solidFill>
                  <a:srgbClr val="00B050"/>
                </a:solidFill>
              </a:rPr>
              <a:t>14%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CFC0D-D5D3-4EB0-B276-07817728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47622"/>
            <a:ext cx="1688899" cy="168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5823E-E252-E832-1AAF-83029A0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766B58-87B6-DC69-DE85-D1D5D048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71373-FA89-1D50-458E-8D0652C31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659" y="1639892"/>
            <a:ext cx="5016500" cy="4312405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F35AAF08-7DB6-E497-CD8A-312B36E79049}"/>
              </a:ext>
            </a:extLst>
          </p:cNvPr>
          <p:cNvSpPr/>
          <p:nvPr/>
        </p:nvSpPr>
        <p:spPr>
          <a:xfrm>
            <a:off x="2878810" y="1797803"/>
            <a:ext cx="166607" cy="40993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D7C71-9031-1920-2243-F3827548D6CF}"/>
              </a:ext>
            </a:extLst>
          </p:cNvPr>
          <p:cNvSpPr txBox="1"/>
          <p:nvPr/>
        </p:nvSpPr>
        <p:spPr>
          <a:xfrm>
            <a:off x="541415" y="2754823"/>
            <a:ext cx="2057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price change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Short/Long Term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Group/Voluntary Life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73722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F15B7B-339E-4CA3-B16E-E46B0A39C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" y="177912"/>
            <a:ext cx="1768334" cy="1768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FE193-2418-4C8E-8DF3-CF2B88941153}"/>
              </a:ext>
            </a:extLst>
          </p:cNvPr>
          <p:cNvSpPr txBox="1"/>
          <p:nvPr/>
        </p:nvSpPr>
        <p:spPr>
          <a:xfrm>
            <a:off x="2270501" y="611292"/>
            <a:ext cx="845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Updated</a:t>
            </a:r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Preliminary FY2023 Budget Summary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D46FA82-5F41-B9AA-92E1-8D855E96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20EF4B-EAF7-10CF-35BB-C7516D9B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C3D9D-FFFE-8A7D-3A8E-13C4D61D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501" y="3960340"/>
            <a:ext cx="6340099" cy="18669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B542B94-C703-B8C8-5B1B-C7D5D0C2ACF7}"/>
              </a:ext>
            </a:extLst>
          </p:cNvPr>
          <p:cNvSpPr/>
          <p:nvPr/>
        </p:nvSpPr>
        <p:spPr>
          <a:xfrm>
            <a:off x="8223142" y="3312580"/>
            <a:ext cx="209227" cy="9149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31475-DB4E-F707-2BF4-9298FD8B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93" y="1457304"/>
            <a:ext cx="684508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0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2772761" y="277018"/>
            <a:ext cx="700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Strategic Projects/Initiatives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446015" y="6211650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CCFC0D-D5D3-4EB0-B276-07817728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47622"/>
            <a:ext cx="1688899" cy="16888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5823E-E252-E832-1AAF-83029A01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3EABB-283F-2E21-9952-18276DB0D263}"/>
              </a:ext>
            </a:extLst>
          </p:cNvPr>
          <p:cNvSpPr txBox="1"/>
          <p:nvPr/>
        </p:nvSpPr>
        <p:spPr>
          <a:xfrm>
            <a:off x="2347765" y="1061685"/>
            <a:ext cx="8764292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Fire-Rescue Department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Commence Construction of Fire Station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Procure Station Apparatus and Equipment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Recruit Fire Personnel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Formalize Operational Protocols 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Marine Accessory Structures Ordinance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 Entry Signs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PBA Collective Bargaining Agreement FY 2023-2026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FOP Collective Bargaining Agreement FY 2023-2026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 Lido Bridge Repairs 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Rehabilitate Well No. 8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VFDs for Water Plant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Finance/Accounting Department Accuracy, Speed &amp; Reporting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Resource/Personnel Policy and Procedures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181F66-8BBC-6F40-6B5B-EB226E37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</p:spTree>
    <p:extLst>
      <p:ext uri="{BB962C8B-B14F-4D97-AF65-F5344CB8AC3E}">
        <p14:creationId xmlns:p14="http://schemas.microsoft.com/office/powerpoint/2010/main" val="39099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DF93F8-9A07-44DD-84F7-61E4DB6D4C83}"/>
              </a:ext>
            </a:extLst>
          </p:cNvPr>
          <p:cNvSpPr txBox="1"/>
          <p:nvPr/>
        </p:nvSpPr>
        <p:spPr>
          <a:xfrm>
            <a:off x="3029910" y="724115"/>
            <a:ext cx="680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FY 2023 Preliminary Millage Rate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713C2-9414-4E1E-85C8-8546510F311C}"/>
              </a:ext>
            </a:extLst>
          </p:cNvPr>
          <p:cNvSpPr txBox="1"/>
          <p:nvPr/>
        </p:nvSpPr>
        <p:spPr>
          <a:xfrm>
            <a:off x="377505" y="6115161"/>
            <a:ext cx="11299970" cy="107722"/>
          </a:xfrm>
          <a:prstGeom prst="rect">
            <a:avLst/>
          </a:prstGeom>
          <a:solidFill>
            <a:srgbClr val="4A2B77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F126C-F94B-4619-B00F-F5B835139EA4}"/>
              </a:ext>
            </a:extLst>
          </p:cNvPr>
          <p:cNvSpPr txBox="1"/>
          <p:nvPr/>
        </p:nvSpPr>
        <p:spPr>
          <a:xfrm>
            <a:off x="1996192" y="1687222"/>
            <a:ext cx="583912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Proposed Total Millage Rate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Operating Millage Unchanged – </a:t>
            </a:r>
            <a:r>
              <a:rPr lang="en-US" b="1" u="sng" dirty="0"/>
              <a:t>3.2294 Last 4 years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Reduction in Debt Service Millage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From 0.3931 to 0.3581 – </a:t>
            </a:r>
            <a:r>
              <a:rPr lang="en-US" b="1" u="sng" dirty="0"/>
              <a:t>Reduction of 0.0350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-8.9% due to transition in Water Rates</a:t>
            </a:r>
          </a:p>
          <a:p>
            <a:pPr lvl="1">
              <a:spcBef>
                <a:spcPts val="600"/>
              </a:spcBef>
            </a:pPr>
            <a:endParaRPr lang="en-US" sz="28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Combined Proposed Millage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03F11-08E9-4FCD-A109-92D4B1CECABE}"/>
              </a:ext>
            </a:extLst>
          </p:cNvPr>
          <p:cNvSpPr txBox="1"/>
          <p:nvPr/>
        </p:nvSpPr>
        <p:spPr>
          <a:xfrm>
            <a:off x="8517318" y="1687222"/>
            <a:ext cx="203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3.2294 Mills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5F87EF-9B69-487A-A7BB-7A60D4A7A7F8}"/>
              </a:ext>
            </a:extLst>
          </p:cNvPr>
          <p:cNvSpPr/>
          <p:nvPr/>
        </p:nvSpPr>
        <p:spPr>
          <a:xfrm>
            <a:off x="8479885" y="3309054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0.3581 Mills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78B443-B353-4B84-83A0-72BD7DC80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" y="177912"/>
            <a:ext cx="1734778" cy="173477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254754-7C89-9DA8-04AD-10B4E96A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7AAC-CF1C-4E72-8331-9D3B5E35F0AC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738DF-81C7-DBDC-5D56-8CA5035D3C88}"/>
              </a:ext>
            </a:extLst>
          </p:cNvPr>
          <p:cNvSpPr/>
          <p:nvPr/>
        </p:nvSpPr>
        <p:spPr>
          <a:xfrm>
            <a:off x="8517318" y="4493329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3.5875 Mills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0214CF-8C9C-ABBC-485E-F381A4EC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i="1" dirty="0"/>
              <a:t>"Working to Enhance … 3 Miles of Paradise"</a:t>
            </a:r>
          </a:p>
        </p:txBody>
      </p:sp>
    </p:spTree>
    <p:extLst>
      <p:ext uri="{BB962C8B-B14F-4D97-AF65-F5344CB8AC3E}">
        <p14:creationId xmlns:p14="http://schemas.microsoft.com/office/powerpoint/2010/main" val="162433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2559</Words>
  <Application>Microsoft Office PowerPoint</Application>
  <PresentationFormat>Widescreen</PresentationFormat>
  <Paragraphs>328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Wingdings</vt:lpstr>
      <vt:lpstr>Office Theme</vt:lpstr>
      <vt:lpstr>Overview of Proposed FY 2023 Operating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Proposed Operating Budget</dc:title>
  <dc:creator>Matthew Lalla</dc:creator>
  <cp:lastModifiedBy>David DiLena</cp:lastModifiedBy>
  <cp:revision>197</cp:revision>
  <cp:lastPrinted>2022-08-23T12:30:17Z</cp:lastPrinted>
  <dcterms:created xsi:type="dcterms:W3CDTF">2019-06-30T23:25:21Z</dcterms:created>
  <dcterms:modified xsi:type="dcterms:W3CDTF">2022-09-06T16:25:52Z</dcterms:modified>
</cp:coreProperties>
</file>